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1"/>
    <p:sldMasterId id="2147483782" r:id="rId2"/>
    <p:sldMasterId id="2147483792" r:id="rId3"/>
    <p:sldMasterId id="2147483802" r:id="rId4"/>
    <p:sldMasterId id="2147483812" r:id="rId5"/>
    <p:sldMasterId id="2147483824" r:id="rId6"/>
  </p:sldMasterIdLst>
  <p:notesMasterIdLst>
    <p:notesMasterId r:id="rId26"/>
  </p:notesMasterIdLst>
  <p:handoutMasterIdLst>
    <p:handoutMasterId r:id="rId27"/>
  </p:handoutMasterIdLst>
  <p:sldIdLst>
    <p:sldId id="291" r:id="rId7"/>
    <p:sldId id="294" r:id="rId8"/>
    <p:sldId id="391" r:id="rId9"/>
    <p:sldId id="344" r:id="rId10"/>
    <p:sldId id="376" r:id="rId11"/>
    <p:sldId id="399" r:id="rId12"/>
    <p:sldId id="402" r:id="rId13"/>
    <p:sldId id="329" r:id="rId14"/>
    <p:sldId id="355" r:id="rId15"/>
    <p:sldId id="346" r:id="rId16"/>
    <p:sldId id="388" r:id="rId17"/>
    <p:sldId id="354" r:id="rId18"/>
    <p:sldId id="407" r:id="rId19"/>
    <p:sldId id="403" r:id="rId20"/>
    <p:sldId id="406" r:id="rId21"/>
    <p:sldId id="343" r:id="rId22"/>
    <p:sldId id="378" r:id="rId23"/>
    <p:sldId id="398" r:id="rId24"/>
    <p:sldId id="293" r:id="rId25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mily Stoppels-Lawson" initials="FSL" lastIdx="1" clrIdx="0">
    <p:extLst>
      <p:ext uri="{19B8F6BF-5375-455C-9EA6-DF929625EA0E}">
        <p15:presenceInfo xmlns:p15="http://schemas.microsoft.com/office/powerpoint/2012/main" userId="35b01b4dfdb0fc1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160"/>
    <a:srgbClr val="E3E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065" autoAdjust="0"/>
    <p:restoredTop sz="95226" autoAdjust="0"/>
  </p:normalViewPr>
  <p:slideViewPr>
    <p:cSldViewPr snapToGrid="0" snapToObjects="1">
      <p:cViewPr varScale="1">
        <p:scale>
          <a:sx n="108" d="100"/>
          <a:sy n="108" d="100"/>
        </p:scale>
        <p:origin x="1190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5F6E6-EE31-40C5-80F4-07CCD852C374}" type="doc">
      <dgm:prSet loTypeId="urn:microsoft.com/office/officeart/2005/8/layout/radial4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AU"/>
        </a:p>
      </dgm:t>
    </dgm:pt>
    <dgm:pt modelId="{B7F73CAF-5F29-4F49-93F7-391D48D98859}">
      <dgm:prSet phldrT="[Text]"/>
      <dgm:spPr/>
      <dgm:t>
        <a:bodyPr/>
        <a:lstStyle/>
        <a:p>
          <a:r>
            <a:rPr lang="nl-NL" dirty="0"/>
            <a:t>Continuum of affordable housing provided by public and private LPHAs</a:t>
          </a:r>
          <a:endParaRPr lang="en-AU" dirty="0"/>
        </a:p>
      </dgm:t>
    </dgm:pt>
    <dgm:pt modelId="{45A598B6-CB42-46CA-BB61-AF034AA07626}" type="parTrans" cxnId="{375E8606-92C7-4BC4-B8A0-81DCC9EA7F3E}">
      <dgm:prSet/>
      <dgm:spPr/>
      <dgm:t>
        <a:bodyPr/>
        <a:lstStyle/>
        <a:p>
          <a:endParaRPr lang="en-AU"/>
        </a:p>
      </dgm:t>
    </dgm:pt>
    <dgm:pt modelId="{A9AC82D6-8EB3-4A39-BD45-C01E562EE299}" type="sibTrans" cxnId="{375E8606-92C7-4BC4-B8A0-81DCC9EA7F3E}">
      <dgm:prSet/>
      <dgm:spPr/>
      <dgm:t>
        <a:bodyPr/>
        <a:lstStyle/>
        <a:p>
          <a:endParaRPr lang="en-AU"/>
        </a:p>
      </dgm:t>
    </dgm:pt>
    <dgm:pt modelId="{E272FAB4-0312-47C7-BDC7-1D9799946ABA}">
      <dgm:prSet phldrT="[Text]"/>
      <dgm:spPr/>
      <dgm:t>
        <a:bodyPr/>
        <a:lstStyle/>
        <a:p>
          <a:r>
            <a:rPr lang="nl-NL" dirty="0"/>
            <a:t>Land is rented not purchased, cost capped where subsidies sought. Tenant provider pays discounted land tax.</a:t>
          </a:r>
          <a:endParaRPr lang="en-AU" dirty="0"/>
        </a:p>
      </dgm:t>
    </dgm:pt>
    <dgm:pt modelId="{867E38EC-AA31-46BB-92D9-635A6F6F34D9}" type="parTrans" cxnId="{2D6113ED-C529-47B1-93F7-6AA2115DC924}">
      <dgm:prSet/>
      <dgm:spPr/>
      <dgm:t>
        <a:bodyPr/>
        <a:lstStyle/>
        <a:p>
          <a:endParaRPr lang="en-AU"/>
        </a:p>
      </dgm:t>
    </dgm:pt>
    <dgm:pt modelId="{3866F798-819A-4468-B969-3F42005053EA}" type="sibTrans" cxnId="{2D6113ED-C529-47B1-93F7-6AA2115DC924}">
      <dgm:prSet/>
      <dgm:spPr/>
      <dgm:t>
        <a:bodyPr/>
        <a:lstStyle/>
        <a:p>
          <a:endParaRPr lang="en-AU"/>
        </a:p>
      </dgm:t>
    </dgm:pt>
    <dgm:pt modelId="{8C632BE3-3113-4529-8C71-086A60FE5EF4}">
      <dgm:prSet phldrT="[Text]"/>
      <dgm:spPr/>
      <dgm:t>
        <a:bodyPr/>
        <a:lstStyle/>
        <a:p>
          <a:r>
            <a:rPr lang="nl-NL" dirty="0"/>
            <a:t>Central Agency ARA</a:t>
          </a:r>
        </a:p>
        <a:p>
          <a:r>
            <a:rPr lang="nl-NL" dirty="0"/>
            <a:t>10-50% conditional grants </a:t>
          </a:r>
        </a:p>
        <a:p>
          <a:r>
            <a:rPr lang="nl-NL" dirty="0"/>
            <a:t>Credit analysis </a:t>
          </a:r>
          <a:r>
            <a:rPr lang="nl-NL" b="1" dirty="0">
              <a:solidFill>
                <a:schemeClr val="bg1"/>
              </a:solidFill>
            </a:rPr>
            <a:t>Guarantees and targetted interest rate subsidies for approved loans</a:t>
          </a:r>
          <a:endParaRPr lang="en-AU" b="1" dirty="0">
            <a:solidFill>
              <a:schemeClr val="bg1"/>
            </a:solidFill>
          </a:endParaRPr>
        </a:p>
      </dgm:t>
    </dgm:pt>
    <dgm:pt modelId="{AC133394-E376-4E22-BD17-48F887AC8C05}" type="parTrans" cxnId="{AE720EA6-8B1C-434E-9392-2E8392D9839D}">
      <dgm:prSet/>
      <dgm:spPr/>
      <dgm:t>
        <a:bodyPr/>
        <a:lstStyle/>
        <a:p>
          <a:endParaRPr lang="en-AU"/>
        </a:p>
      </dgm:t>
    </dgm:pt>
    <dgm:pt modelId="{C0169BFC-68EF-4430-94E3-96DD435B613F}" type="sibTrans" cxnId="{AE720EA6-8B1C-434E-9392-2E8392D9839D}">
      <dgm:prSet/>
      <dgm:spPr/>
      <dgm:t>
        <a:bodyPr/>
        <a:lstStyle/>
        <a:p>
          <a:endParaRPr lang="en-AU"/>
        </a:p>
      </dgm:t>
    </dgm:pt>
    <dgm:pt modelId="{0C1127DA-D7E1-437E-97C8-F955602FED6B}">
      <dgm:prSet phldrT="[Text]"/>
      <dgm:spPr/>
      <dgm:t>
        <a:bodyPr/>
        <a:lstStyle/>
        <a:p>
          <a:r>
            <a:rPr lang="nl-NL" dirty="0"/>
            <a:t>Social criteria defined</a:t>
          </a:r>
        </a:p>
        <a:p>
          <a:r>
            <a:rPr lang="nl-NL" dirty="0"/>
            <a:t>Cross sector legislation</a:t>
          </a:r>
        </a:p>
        <a:p>
          <a:r>
            <a:rPr lang="nl-NL" dirty="0"/>
            <a:t>Limited Profit Housing LPH</a:t>
          </a:r>
          <a:endParaRPr lang="en-AU" dirty="0"/>
        </a:p>
      </dgm:t>
    </dgm:pt>
    <dgm:pt modelId="{5370EA48-87D6-43D1-AA2F-4F40943B7BD9}" type="parTrans" cxnId="{5B46C505-E62A-45A8-8627-AC905F1CB278}">
      <dgm:prSet/>
      <dgm:spPr/>
      <dgm:t>
        <a:bodyPr/>
        <a:lstStyle/>
        <a:p>
          <a:endParaRPr lang="en-AU"/>
        </a:p>
      </dgm:t>
    </dgm:pt>
    <dgm:pt modelId="{23BECE63-3EAA-42D9-9FED-7A52B3191368}" type="sibTrans" cxnId="{5B46C505-E62A-45A8-8627-AC905F1CB278}">
      <dgm:prSet/>
      <dgm:spPr/>
      <dgm:t>
        <a:bodyPr/>
        <a:lstStyle/>
        <a:p>
          <a:endParaRPr lang="en-AU"/>
        </a:p>
      </dgm:t>
    </dgm:pt>
    <dgm:pt modelId="{4A5577F8-9D69-4FD6-8A3F-221A92599C10}">
      <dgm:prSet phldrT="[Text]"/>
      <dgm:spPr/>
      <dgm:t>
        <a:bodyPr/>
        <a:lstStyle/>
        <a:p>
          <a:r>
            <a:rPr lang="nl-NL" dirty="0"/>
            <a:t>Rents vary by area portfolio costs</a:t>
          </a:r>
        </a:p>
        <a:p>
          <a:r>
            <a:rPr lang="nl-NL" dirty="0"/>
            <a:t>Covers ammortisation and services in area</a:t>
          </a:r>
        </a:p>
        <a:p>
          <a:r>
            <a:rPr lang="nl-NL" dirty="0"/>
            <a:t>Rent assistance if and when required</a:t>
          </a:r>
          <a:endParaRPr lang="en-AU" dirty="0"/>
        </a:p>
      </dgm:t>
    </dgm:pt>
    <dgm:pt modelId="{754BA56D-D299-46F8-A239-98ACA45ABCD9}" type="parTrans" cxnId="{0E1A6BAF-8745-4147-8BCA-38C2DD3E391B}">
      <dgm:prSet/>
      <dgm:spPr/>
      <dgm:t>
        <a:bodyPr/>
        <a:lstStyle/>
        <a:p>
          <a:endParaRPr lang="en-AU"/>
        </a:p>
      </dgm:t>
    </dgm:pt>
    <dgm:pt modelId="{07639B54-5907-4E0E-B3D3-A86AF8B3CB21}" type="sibTrans" cxnId="{0E1A6BAF-8745-4147-8BCA-38C2DD3E391B}">
      <dgm:prSet/>
      <dgm:spPr/>
      <dgm:t>
        <a:bodyPr/>
        <a:lstStyle/>
        <a:p>
          <a:endParaRPr lang="en-AU"/>
        </a:p>
      </dgm:t>
    </dgm:pt>
    <dgm:pt modelId="{26450C85-6CA8-4AD5-9941-F2BBDE5C4AEB}">
      <dgm:prSet phldrT="[Text]"/>
      <dgm:spPr/>
      <dgm:t>
        <a:bodyPr/>
        <a:lstStyle/>
        <a:p>
          <a:r>
            <a:rPr lang="nl-NL" dirty="0"/>
            <a:t>Lowsest cost long term financing </a:t>
          </a:r>
        </a:p>
        <a:p>
          <a:r>
            <a:rPr lang="nl-NL" dirty="0"/>
            <a:t>90% MUNI FIN</a:t>
          </a:r>
        </a:p>
        <a:p>
          <a:r>
            <a:rPr lang="nl-NL" dirty="0"/>
            <a:t>Public  financial intermediary </a:t>
          </a:r>
        </a:p>
        <a:p>
          <a:r>
            <a:rPr lang="nl-NL" dirty="0"/>
            <a:t>Ammortising loan</a:t>
          </a:r>
        </a:p>
      </dgm:t>
    </dgm:pt>
    <dgm:pt modelId="{AF68E781-AE8E-4EDE-B5F4-7970237E4312}" type="parTrans" cxnId="{F0B4FF30-FB0B-45F3-BD5C-4464D9699CB7}">
      <dgm:prSet/>
      <dgm:spPr/>
      <dgm:t>
        <a:bodyPr/>
        <a:lstStyle/>
        <a:p>
          <a:endParaRPr lang="en-AU"/>
        </a:p>
      </dgm:t>
    </dgm:pt>
    <dgm:pt modelId="{E63D221E-0D8B-4EC0-AFEA-DFCD36DA2268}" type="sibTrans" cxnId="{F0B4FF30-FB0B-45F3-BD5C-4464D9699CB7}">
      <dgm:prSet/>
      <dgm:spPr/>
      <dgm:t>
        <a:bodyPr/>
        <a:lstStyle/>
        <a:p>
          <a:endParaRPr lang="en-AU"/>
        </a:p>
      </dgm:t>
    </dgm:pt>
    <dgm:pt modelId="{724855AB-B074-4C62-8138-1389DF69901A}" type="pres">
      <dgm:prSet presAssocID="{B2B5F6E6-EE31-40C5-80F4-07CCD852C37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068762A-6039-4C25-8895-DAF0B8A936EB}" type="pres">
      <dgm:prSet presAssocID="{B7F73CAF-5F29-4F49-93F7-391D48D98859}" presName="centerShape" presStyleLbl="node0" presStyleIdx="0" presStyleCnt="1"/>
      <dgm:spPr/>
    </dgm:pt>
    <dgm:pt modelId="{AE8D324E-058D-4B04-B7BE-7859DC520F57}" type="pres">
      <dgm:prSet presAssocID="{867E38EC-AA31-46BB-92D9-635A6F6F34D9}" presName="parTrans" presStyleLbl="bgSibTrans2D1" presStyleIdx="0" presStyleCnt="5"/>
      <dgm:spPr/>
    </dgm:pt>
    <dgm:pt modelId="{04286C79-96FB-4182-A919-51332ED117AF}" type="pres">
      <dgm:prSet presAssocID="{E272FAB4-0312-47C7-BDC7-1D9799946ABA}" presName="node" presStyleLbl="node1" presStyleIdx="0" presStyleCnt="5">
        <dgm:presLayoutVars>
          <dgm:bulletEnabled val="1"/>
        </dgm:presLayoutVars>
      </dgm:prSet>
      <dgm:spPr/>
    </dgm:pt>
    <dgm:pt modelId="{67A739A3-30D8-4AF8-BF20-CA4CF4CA6FAD}" type="pres">
      <dgm:prSet presAssocID="{AF68E781-AE8E-4EDE-B5F4-7970237E4312}" presName="parTrans" presStyleLbl="bgSibTrans2D1" presStyleIdx="1" presStyleCnt="5"/>
      <dgm:spPr/>
    </dgm:pt>
    <dgm:pt modelId="{C6D34226-3A9F-4CBD-BEC8-4402AD6AEC89}" type="pres">
      <dgm:prSet presAssocID="{26450C85-6CA8-4AD5-9941-F2BBDE5C4AEB}" presName="node" presStyleLbl="node1" presStyleIdx="1" presStyleCnt="5">
        <dgm:presLayoutVars>
          <dgm:bulletEnabled val="1"/>
        </dgm:presLayoutVars>
      </dgm:prSet>
      <dgm:spPr/>
    </dgm:pt>
    <dgm:pt modelId="{A820428F-B9ED-4A54-A340-CEFD70A8255F}" type="pres">
      <dgm:prSet presAssocID="{AC133394-E376-4E22-BD17-48F887AC8C05}" presName="parTrans" presStyleLbl="bgSibTrans2D1" presStyleIdx="2" presStyleCnt="5"/>
      <dgm:spPr/>
    </dgm:pt>
    <dgm:pt modelId="{26107186-829E-4329-84B7-CC9773F3B57D}" type="pres">
      <dgm:prSet presAssocID="{8C632BE3-3113-4529-8C71-086A60FE5EF4}" presName="node" presStyleLbl="node1" presStyleIdx="2" presStyleCnt="5">
        <dgm:presLayoutVars>
          <dgm:bulletEnabled val="1"/>
        </dgm:presLayoutVars>
      </dgm:prSet>
      <dgm:spPr/>
    </dgm:pt>
    <dgm:pt modelId="{80A9A26D-1FD7-469C-B0D2-7819130CE60C}" type="pres">
      <dgm:prSet presAssocID="{5370EA48-87D6-43D1-AA2F-4F40943B7BD9}" presName="parTrans" presStyleLbl="bgSibTrans2D1" presStyleIdx="3" presStyleCnt="5"/>
      <dgm:spPr/>
    </dgm:pt>
    <dgm:pt modelId="{6459E93A-9B8B-4215-B0E3-998B4F8C3590}" type="pres">
      <dgm:prSet presAssocID="{0C1127DA-D7E1-437E-97C8-F955602FED6B}" presName="node" presStyleLbl="node1" presStyleIdx="3" presStyleCnt="5">
        <dgm:presLayoutVars>
          <dgm:bulletEnabled val="1"/>
        </dgm:presLayoutVars>
      </dgm:prSet>
      <dgm:spPr/>
    </dgm:pt>
    <dgm:pt modelId="{C8F45641-285D-439D-BDB3-C303717E505A}" type="pres">
      <dgm:prSet presAssocID="{754BA56D-D299-46F8-A239-98ACA45ABCD9}" presName="parTrans" presStyleLbl="bgSibTrans2D1" presStyleIdx="4" presStyleCnt="5"/>
      <dgm:spPr/>
    </dgm:pt>
    <dgm:pt modelId="{FC15089E-1135-45BF-B0FB-80B05D5A8069}" type="pres">
      <dgm:prSet presAssocID="{4A5577F8-9D69-4FD6-8A3F-221A92599C10}" presName="node" presStyleLbl="node1" presStyleIdx="4" presStyleCnt="5">
        <dgm:presLayoutVars>
          <dgm:bulletEnabled val="1"/>
        </dgm:presLayoutVars>
      </dgm:prSet>
      <dgm:spPr/>
    </dgm:pt>
  </dgm:ptLst>
  <dgm:cxnLst>
    <dgm:cxn modelId="{5B46C505-E62A-45A8-8627-AC905F1CB278}" srcId="{B7F73CAF-5F29-4F49-93F7-391D48D98859}" destId="{0C1127DA-D7E1-437E-97C8-F955602FED6B}" srcOrd="3" destOrd="0" parTransId="{5370EA48-87D6-43D1-AA2F-4F40943B7BD9}" sibTransId="{23BECE63-3EAA-42D9-9FED-7A52B3191368}"/>
    <dgm:cxn modelId="{375E8606-92C7-4BC4-B8A0-81DCC9EA7F3E}" srcId="{B2B5F6E6-EE31-40C5-80F4-07CCD852C374}" destId="{B7F73CAF-5F29-4F49-93F7-391D48D98859}" srcOrd="0" destOrd="0" parTransId="{45A598B6-CB42-46CA-BB61-AF034AA07626}" sibTransId="{A9AC82D6-8EB3-4A39-BD45-C01E562EE299}"/>
    <dgm:cxn modelId="{0BC7EA16-D89B-4AA8-A068-F1D00F23F5D2}" type="presOf" srcId="{B7F73CAF-5F29-4F49-93F7-391D48D98859}" destId="{C068762A-6039-4C25-8895-DAF0B8A936EB}" srcOrd="0" destOrd="0" presId="urn:microsoft.com/office/officeart/2005/8/layout/radial4"/>
    <dgm:cxn modelId="{F0B4FF30-FB0B-45F3-BD5C-4464D9699CB7}" srcId="{B7F73CAF-5F29-4F49-93F7-391D48D98859}" destId="{26450C85-6CA8-4AD5-9941-F2BBDE5C4AEB}" srcOrd="1" destOrd="0" parTransId="{AF68E781-AE8E-4EDE-B5F4-7970237E4312}" sibTransId="{E63D221E-0D8B-4EC0-AFEA-DFCD36DA2268}"/>
    <dgm:cxn modelId="{9926D93B-DF2A-4AB0-AA9A-69C975554AAA}" type="presOf" srcId="{26450C85-6CA8-4AD5-9941-F2BBDE5C4AEB}" destId="{C6D34226-3A9F-4CBD-BEC8-4402AD6AEC89}" srcOrd="0" destOrd="0" presId="urn:microsoft.com/office/officeart/2005/8/layout/radial4"/>
    <dgm:cxn modelId="{77D39D62-CE68-49C9-B128-33DB29EFEC03}" type="presOf" srcId="{754BA56D-D299-46F8-A239-98ACA45ABCD9}" destId="{C8F45641-285D-439D-BDB3-C303717E505A}" srcOrd="0" destOrd="0" presId="urn:microsoft.com/office/officeart/2005/8/layout/radial4"/>
    <dgm:cxn modelId="{907A3F76-D31D-41A5-9C9E-61254F6ECF77}" type="presOf" srcId="{0C1127DA-D7E1-437E-97C8-F955602FED6B}" destId="{6459E93A-9B8B-4215-B0E3-998B4F8C3590}" srcOrd="0" destOrd="0" presId="urn:microsoft.com/office/officeart/2005/8/layout/radial4"/>
    <dgm:cxn modelId="{98585F57-7DAC-4647-87A9-AB41103A409B}" type="presOf" srcId="{B2B5F6E6-EE31-40C5-80F4-07CCD852C374}" destId="{724855AB-B074-4C62-8138-1389DF69901A}" srcOrd="0" destOrd="0" presId="urn:microsoft.com/office/officeart/2005/8/layout/radial4"/>
    <dgm:cxn modelId="{BEF66598-C96F-4633-91B8-0396ED6BF1CD}" type="presOf" srcId="{E272FAB4-0312-47C7-BDC7-1D9799946ABA}" destId="{04286C79-96FB-4182-A919-51332ED117AF}" srcOrd="0" destOrd="0" presId="urn:microsoft.com/office/officeart/2005/8/layout/radial4"/>
    <dgm:cxn modelId="{5F5ED59F-9450-454D-8700-78871291C5CA}" type="presOf" srcId="{5370EA48-87D6-43D1-AA2F-4F40943B7BD9}" destId="{80A9A26D-1FD7-469C-B0D2-7819130CE60C}" srcOrd="0" destOrd="0" presId="urn:microsoft.com/office/officeart/2005/8/layout/radial4"/>
    <dgm:cxn modelId="{AE720EA6-8B1C-434E-9392-2E8392D9839D}" srcId="{B7F73CAF-5F29-4F49-93F7-391D48D98859}" destId="{8C632BE3-3113-4529-8C71-086A60FE5EF4}" srcOrd="2" destOrd="0" parTransId="{AC133394-E376-4E22-BD17-48F887AC8C05}" sibTransId="{C0169BFC-68EF-4430-94E3-96DD435B613F}"/>
    <dgm:cxn modelId="{34D330AF-D513-4B54-BA30-7B3DC66D47E8}" type="presOf" srcId="{AC133394-E376-4E22-BD17-48F887AC8C05}" destId="{A820428F-B9ED-4A54-A340-CEFD70A8255F}" srcOrd="0" destOrd="0" presId="urn:microsoft.com/office/officeart/2005/8/layout/radial4"/>
    <dgm:cxn modelId="{0E1A6BAF-8745-4147-8BCA-38C2DD3E391B}" srcId="{B7F73CAF-5F29-4F49-93F7-391D48D98859}" destId="{4A5577F8-9D69-4FD6-8A3F-221A92599C10}" srcOrd="4" destOrd="0" parTransId="{754BA56D-D299-46F8-A239-98ACA45ABCD9}" sibTransId="{07639B54-5907-4E0E-B3D3-A86AF8B3CB21}"/>
    <dgm:cxn modelId="{97D3FEB4-ED3D-4D44-928F-1B5E1EE780E2}" type="presOf" srcId="{4A5577F8-9D69-4FD6-8A3F-221A92599C10}" destId="{FC15089E-1135-45BF-B0FB-80B05D5A8069}" srcOrd="0" destOrd="0" presId="urn:microsoft.com/office/officeart/2005/8/layout/radial4"/>
    <dgm:cxn modelId="{BCCC21C5-844B-4937-B7D3-9572D2C9D9B0}" type="presOf" srcId="{8C632BE3-3113-4529-8C71-086A60FE5EF4}" destId="{26107186-829E-4329-84B7-CC9773F3B57D}" srcOrd="0" destOrd="0" presId="urn:microsoft.com/office/officeart/2005/8/layout/radial4"/>
    <dgm:cxn modelId="{DA767BE2-675B-4C5A-BF8F-DCA959F68DF1}" type="presOf" srcId="{867E38EC-AA31-46BB-92D9-635A6F6F34D9}" destId="{AE8D324E-058D-4B04-B7BE-7859DC520F57}" srcOrd="0" destOrd="0" presId="urn:microsoft.com/office/officeart/2005/8/layout/radial4"/>
    <dgm:cxn modelId="{176CB3EB-F97E-4421-A3CF-8F8A34E4F27D}" type="presOf" srcId="{AF68E781-AE8E-4EDE-B5F4-7970237E4312}" destId="{67A739A3-30D8-4AF8-BF20-CA4CF4CA6FAD}" srcOrd="0" destOrd="0" presId="urn:microsoft.com/office/officeart/2005/8/layout/radial4"/>
    <dgm:cxn modelId="{2D6113ED-C529-47B1-93F7-6AA2115DC924}" srcId="{B7F73CAF-5F29-4F49-93F7-391D48D98859}" destId="{E272FAB4-0312-47C7-BDC7-1D9799946ABA}" srcOrd="0" destOrd="0" parTransId="{867E38EC-AA31-46BB-92D9-635A6F6F34D9}" sibTransId="{3866F798-819A-4468-B969-3F42005053EA}"/>
    <dgm:cxn modelId="{4824161D-9AC1-4EA0-949A-C799515033D1}" type="presParOf" srcId="{724855AB-B074-4C62-8138-1389DF69901A}" destId="{C068762A-6039-4C25-8895-DAF0B8A936EB}" srcOrd="0" destOrd="0" presId="urn:microsoft.com/office/officeart/2005/8/layout/radial4"/>
    <dgm:cxn modelId="{438F63C1-88E6-4D48-A65A-4F103CE118B8}" type="presParOf" srcId="{724855AB-B074-4C62-8138-1389DF69901A}" destId="{AE8D324E-058D-4B04-B7BE-7859DC520F57}" srcOrd="1" destOrd="0" presId="urn:microsoft.com/office/officeart/2005/8/layout/radial4"/>
    <dgm:cxn modelId="{65F57704-2A00-4581-805A-1FC652A46507}" type="presParOf" srcId="{724855AB-B074-4C62-8138-1389DF69901A}" destId="{04286C79-96FB-4182-A919-51332ED117AF}" srcOrd="2" destOrd="0" presId="urn:microsoft.com/office/officeart/2005/8/layout/radial4"/>
    <dgm:cxn modelId="{35010D13-2707-474F-95E1-F4685AB9D7BE}" type="presParOf" srcId="{724855AB-B074-4C62-8138-1389DF69901A}" destId="{67A739A3-30D8-4AF8-BF20-CA4CF4CA6FAD}" srcOrd="3" destOrd="0" presId="urn:microsoft.com/office/officeart/2005/8/layout/radial4"/>
    <dgm:cxn modelId="{2F4EF8B9-4379-449F-976C-6D66018723B8}" type="presParOf" srcId="{724855AB-B074-4C62-8138-1389DF69901A}" destId="{C6D34226-3A9F-4CBD-BEC8-4402AD6AEC89}" srcOrd="4" destOrd="0" presId="urn:microsoft.com/office/officeart/2005/8/layout/radial4"/>
    <dgm:cxn modelId="{B9547159-63ED-4B88-A1F1-A261FB74E995}" type="presParOf" srcId="{724855AB-B074-4C62-8138-1389DF69901A}" destId="{A820428F-B9ED-4A54-A340-CEFD70A8255F}" srcOrd="5" destOrd="0" presId="urn:microsoft.com/office/officeart/2005/8/layout/radial4"/>
    <dgm:cxn modelId="{C6D03C7C-20B9-409F-A0E6-F575CC78B0BA}" type="presParOf" srcId="{724855AB-B074-4C62-8138-1389DF69901A}" destId="{26107186-829E-4329-84B7-CC9773F3B57D}" srcOrd="6" destOrd="0" presId="urn:microsoft.com/office/officeart/2005/8/layout/radial4"/>
    <dgm:cxn modelId="{7B75947D-0FAB-4A40-A0C2-B70DD6645B66}" type="presParOf" srcId="{724855AB-B074-4C62-8138-1389DF69901A}" destId="{80A9A26D-1FD7-469C-B0D2-7819130CE60C}" srcOrd="7" destOrd="0" presId="urn:microsoft.com/office/officeart/2005/8/layout/radial4"/>
    <dgm:cxn modelId="{58DE8C9D-8624-4AE0-88BC-C415720C5170}" type="presParOf" srcId="{724855AB-B074-4C62-8138-1389DF69901A}" destId="{6459E93A-9B8B-4215-B0E3-998B4F8C3590}" srcOrd="8" destOrd="0" presId="urn:microsoft.com/office/officeart/2005/8/layout/radial4"/>
    <dgm:cxn modelId="{859680AA-9268-4D28-9B82-19E7643D429D}" type="presParOf" srcId="{724855AB-B074-4C62-8138-1389DF69901A}" destId="{C8F45641-285D-439D-BDB3-C303717E505A}" srcOrd="9" destOrd="0" presId="urn:microsoft.com/office/officeart/2005/8/layout/radial4"/>
    <dgm:cxn modelId="{F137D55A-3AE9-469B-B60F-1EAB5817839B}" type="presParOf" srcId="{724855AB-B074-4C62-8138-1389DF69901A}" destId="{FC15089E-1135-45BF-B0FB-80B05D5A8069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8762A-6039-4C25-8895-DAF0B8A936EB}">
      <dsp:nvSpPr>
        <dsp:cNvPr id="0" name=""/>
        <dsp:cNvSpPr/>
      </dsp:nvSpPr>
      <dsp:spPr>
        <a:xfrm>
          <a:off x="2476520" y="2350091"/>
          <a:ext cx="1716318" cy="171631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Continuum of affordable housing provided by public and private LPHAs</a:t>
          </a:r>
          <a:endParaRPr lang="en-AU" sz="1400" kern="1200" dirty="0"/>
        </a:p>
      </dsp:txBody>
      <dsp:txXfrm>
        <a:off x="2727869" y="2601440"/>
        <a:ext cx="1213620" cy="1213620"/>
      </dsp:txXfrm>
    </dsp:sp>
    <dsp:sp modelId="{AE8D324E-058D-4B04-B7BE-7859DC520F57}">
      <dsp:nvSpPr>
        <dsp:cNvPr id="0" name=""/>
        <dsp:cNvSpPr/>
      </dsp:nvSpPr>
      <dsp:spPr>
        <a:xfrm rot="10800000">
          <a:off x="815761" y="2963674"/>
          <a:ext cx="1569417" cy="489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86C79-96FB-4182-A919-51332ED117AF}">
      <dsp:nvSpPr>
        <dsp:cNvPr id="0" name=""/>
        <dsp:cNvSpPr/>
      </dsp:nvSpPr>
      <dsp:spPr>
        <a:xfrm>
          <a:off x="510" y="2556049"/>
          <a:ext cx="1630502" cy="130440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Land is rented not purchased, cost capped where subsidies sought. Tenant provider pays discounted land tax.</a:t>
          </a:r>
          <a:endParaRPr lang="en-AU" sz="1000" kern="1200" dirty="0"/>
        </a:p>
      </dsp:txBody>
      <dsp:txXfrm>
        <a:off x="38715" y="2594254"/>
        <a:ext cx="1554092" cy="1227991"/>
      </dsp:txXfrm>
    </dsp:sp>
    <dsp:sp modelId="{67A739A3-30D8-4AF8-BF20-CA4CF4CA6FAD}">
      <dsp:nvSpPr>
        <dsp:cNvPr id="0" name=""/>
        <dsp:cNvSpPr/>
      </dsp:nvSpPr>
      <dsp:spPr>
        <a:xfrm rot="13500000">
          <a:off x="1323699" y="1737403"/>
          <a:ext cx="1569417" cy="489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6948"/>
            <a:satOff val="-10633"/>
            <a:lumOff val="96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D34226-3A9F-4CBD-BEC8-4402AD6AEC89}">
      <dsp:nvSpPr>
        <dsp:cNvPr id="0" name=""/>
        <dsp:cNvSpPr/>
      </dsp:nvSpPr>
      <dsp:spPr>
        <a:xfrm>
          <a:off x="738284" y="774904"/>
          <a:ext cx="1630502" cy="130440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7103"/>
            <a:satOff val="-10785"/>
            <a:lumOff val="99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Lowsest cost long term financing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90% MUNI FIN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Public  financial intermediary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Ammortising loan</a:t>
          </a:r>
        </a:p>
      </dsp:txBody>
      <dsp:txXfrm>
        <a:off x="776489" y="813109"/>
        <a:ext cx="1554092" cy="1227991"/>
      </dsp:txXfrm>
    </dsp:sp>
    <dsp:sp modelId="{A820428F-B9ED-4A54-A340-CEFD70A8255F}">
      <dsp:nvSpPr>
        <dsp:cNvPr id="0" name=""/>
        <dsp:cNvSpPr/>
      </dsp:nvSpPr>
      <dsp:spPr>
        <a:xfrm rot="16200000">
          <a:off x="2549971" y="1229465"/>
          <a:ext cx="1569417" cy="489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13896"/>
            <a:satOff val="-21267"/>
            <a:lumOff val="192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107186-829E-4329-84B7-CC9773F3B57D}">
      <dsp:nvSpPr>
        <dsp:cNvPr id="0" name=""/>
        <dsp:cNvSpPr/>
      </dsp:nvSpPr>
      <dsp:spPr>
        <a:xfrm>
          <a:off x="2519428" y="37130"/>
          <a:ext cx="1630502" cy="130440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14207"/>
            <a:satOff val="-21569"/>
            <a:lumOff val="199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Central Agency ARA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10-50% conditional grants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Credit analysis </a:t>
          </a:r>
          <a:r>
            <a:rPr lang="nl-NL" sz="1000" b="1" kern="1200" dirty="0">
              <a:solidFill>
                <a:schemeClr val="bg1"/>
              </a:solidFill>
            </a:rPr>
            <a:t>Guarantees and targetted interest rate subsidies for approved loans</a:t>
          </a:r>
          <a:endParaRPr lang="en-AU" sz="1000" b="1" kern="1200" dirty="0">
            <a:solidFill>
              <a:schemeClr val="bg1"/>
            </a:solidFill>
          </a:endParaRPr>
        </a:p>
      </dsp:txBody>
      <dsp:txXfrm>
        <a:off x="2557633" y="75335"/>
        <a:ext cx="1554092" cy="1227991"/>
      </dsp:txXfrm>
    </dsp:sp>
    <dsp:sp modelId="{80A9A26D-1FD7-469C-B0D2-7819130CE60C}">
      <dsp:nvSpPr>
        <dsp:cNvPr id="0" name=""/>
        <dsp:cNvSpPr/>
      </dsp:nvSpPr>
      <dsp:spPr>
        <a:xfrm rot="18900000">
          <a:off x="3776242" y="1737403"/>
          <a:ext cx="1569417" cy="489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0844"/>
            <a:satOff val="-31900"/>
            <a:lumOff val="289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9E93A-9B8B-4215-B0E3-998B4F8C3590}">
      <dsp:nvSpPr>
        <dsp:cNvPr id="0" name=""/>
        <dsp:cNvSpPr/>
      </dsp:nvSpPr>
      <dsp:spPr>
        <a:xfrm>
          <a:off x="4300573" y="774904"/>
          <a:ext cx="1630502" cy="130440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1310"/>
            <a:satOff val="-32354"/>
            <a:lumOff val="299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Social criteria defined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Cross sector legislation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Limited Profit Housing LPH</a:t>
          </a:r>
          <a:endParaRPr lang="en-AU" sz="1000" kern="1200" dirty="0"/>
        </a:p>
      </dsp:txBody>
      <dsp:txXfrm>
        <a:off x="4338778" y="813109"/>
        <a:ext cx="1554092" cy="1227991"/>
      </dsp:txXfrm>
    </dsp:sp>
    <dsp:sp modelId="{C8F45641-285D-439D-BDB3-C303717E505A}">
      <dsp:nvSpPr>
        <dsp:cNvPr id="0" name=""/>
        <dsp:cNvSpPr/>
      </dsp:nvSpPr>
      <dsp:spPr>
        <a:xfrm>
          <a:off x="4284180" y="2963674"/>
          <a:ext cx="1569417" cy="48915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-27792"/>
            <a:satOff val="-42533"/>
            <a:lumOff val="385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5089E-1135-45BF-B0FB-80B05D5A8069}">
      <dsp:nvSpPr>
        <dsp:cNvPr id="0" name=""/>
        <dsp:cNvSpPr/>
      </dsp:nvSpPr>
      <dsp:spPr>
        <a:xfrm>
          <a:off x="5038347" y="2556049"/>
          <a:ext cx="1630502" cy="130440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-28413"/>
            <a:satOff val="-43138"/>
            <a:lumOff val="399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Rents vary by area portfolio costs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Covers ammortisation and services in area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00" kern="1200" dirty="0"/>
            <a:t>Rent assistance if and when required</a:t>
          </a:r>
          <a:endParaRPr lang="en-AU" sz="1000" kern="1200" dirty="0"/>
        </a:p>
      </dsp:txBody>
      <dsp:txXfrm>
        <a:off x="5076552" y="2594254"/>
        <a:ext cx="1554092" cy="1227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07594A-F197-DC4F-8607-8EF05A8641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8658F6-5C4A-AA4D-A452-7DF783DF30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3D78B-5A29-644B-8567-BC61E96AC107}" type="datetimeFigureOut">
              <a:rPr lang="en-AU" smtClean="0"/>
              <a:t>24/11/2020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D519C-2172-F142-80B4-DA98666B7C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AAD49-0561-7644-9976-A316AA17B3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72117-BF1C-E14A-8899-EC123C98F8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0726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09ECA-5F12-D442-BFBA-85D1AA7E7C17}" type="datetimeFigureOut">
              <a:rPr lang="en-AU" smtClean="0"/>
              <a:t>24/11/2020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25BF3-8B95-A846-8395-EE6B0CB57C5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5712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125BF3-8B95-A846-8395-EE6B0CB57C5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500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39788" y="193675"/>
            <a:ext cx="493871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01105" y="4081125"/>
            <a:ext cx="6138215" cy="4442698"/>
          </a:xfrm>
        </p:spPr>
        <p:txBody>
          <a:bodyPr/>
          <a:lstStyle/>
          <a:p>
            <a:pPr marL="0" indent="0">
              <a:buNone/>
            </a:pP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As in other forms of infrastructure, public investment in social housing is declining in Australia and the sector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is moving towards a mixed model of investment.</a:t>
            </a:r>
          </a:p>
          <a:p>
            <a:pPr marL="0" indent="0">
              <a:buNone/>
            </a:pP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Yet,</a:t>
            </a: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 as we know </a:t>
            </a:r>
            <a:r>
              <a:rPr lang="fi-FI" altLang="fi-FI" sz="1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ommercial debt has proved limited, short term and costly.</a:t>
            </a:r>
          </a:p>
          <a:p>
            <a:pPr marL="0" indent="0">
              <a:buNone/>
            </a:pP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Towards more cost effective debt, the bonds model was proposed and NHFIC will soon be established.</a:t>
            </a:r>
          </a:p>
          <a:p>
            <a:pPr marL="0" indent="0">
              <a:buNone/>
            </a:pP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Building on this chosen pathway, Finland represents best practice in financial</a:t>
            </a: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 intermediation and 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the next step along this route – funding</a:t>
            </a: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 the gap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fi-FI" sz="1000" dirty="0">
                <a:latin typeface="Arial" panose="020B0604020202020204" pitchFamily="34" charset="0"/>
                <a:cs typeface="Arial" panose="020B0604020202020204" pitchFamily="34" charset="0"/>
              </a:rPr>
              <a:t>There, the supply and allocation of affordable housing remains an important goal of government – across the spectrum from homelessness to social housing, shared equity and home ownership.</a:t>
            </a:r>
          </a:p>
          <a:p>
            <a:pPr marL="0" indent="0">
              <a:buNone/>
            </a:pPr>
            <a:endParaRPr lang="fi-FI" altLang="fi-FI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Finland uses a straight forward approach </a:t>
            </a:r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balancing conditional public investment of variable grants with lowest cost publicly raised and guaranteed bonds 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and well-targeted housing allowances and regulation on providers to provide a continuum of housing services for Finnish households.</a:t>
            </a:r>
          </a:p>
          <a:p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Various </a:t>
            </a:r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housing loans, interest subsidies and grants are financed from an off-budget 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fund called the </a:t>
            </a:r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Housing Fund of Finland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. The off-budget fund receives cash from interest payments and amortization of existing state housing loans and additionally from external funding. It is a kind of future fund for housing. </a:t>
            </a:r>
          </a:p>
          <a:p>
            <a:r>
              <a:rPr lang="nl-NL" sz="1000" dirty="0">
                <a:latin typeface="Arial" panose="020B0604020202020204" pitchFamily="34" charset="0"/>
                <a:cs typeface="Arial" panose="020B0604020202020204" pitchFamily="34" charset="0"/>
              </a:rPr>
              <a:t>It is substantially more effective version of proposed Growth Funds in NSW and Victoria and as thus could complement an established HFIC.</a:t>
            </a:r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i-FI" altLang="fi-FI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altLang="fi-FI" sz="1000" dirty="0">
                <a:latin typeface="Arial" panose="020B0604020202020204" pitchFamily="34" charset="0"/>
                <a:cs typeface="Arial" panose="020B0604020202020204" pitchFamily="34" charset="0"/>
              </a:rPr>
              <a:t>Central is the s</a:t>
            </a: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pecialist role of Finland Housing Finance and Development Centre (ARA) which monitors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needs and procurement costs, regulates providers, approves their financing costs and provides subsides.</a:t>
            </a:r>
          </a:p>
          <a:p>
            <a:pPr marL="0" indent="0">
              <a:buNone/>
            </a:pP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It offers a cliding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scale of grants – 10% to 50% depending on complexity</a:t>
            </a:r>
            <a:endParaRPr lang="fi-FI" altLang="fi-FI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fi-FI" sz="1000" dirty="0">
                <a:latin typeface="Arial" panose="020B0604020202020204" pitchFamily="34" charset="0"/>
                <a:cs typeface="Arial" panose="020B0604020202020204" pitchFamily="34" charset="0"/>
              </a:rPr>
              <a:t>The Guarantee and Interest subsidy is only provided on approved loans within the interest rate cap. </a:t>
            </a:r>
          </a:p>
          <a:p>
            <a:pPr marL="0" indent="0">
              <a:buNone/>
            </a:pPr>
            <a:endParaRPr lang="fi-FI" altLang="fi-FI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i-FI" altLang="fi-FI" sz="1000" dirty="0">
                <a:latin typeface="Arial" panose="020B0604020202020204" pitchFamily="34" charset="0"/>
                <a:cs typeface="Arial" panose="020B0604020202020204" pitchFamily="34" charset="0"/>
              </a:rPr>
              <a:t>Debt is</a:t>
            </a: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 raised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000" b="1" u="none" baseline="0" dirty="0">
                <a:latin typeface="Arial" panose="020B0604020202020204" pitchFamily="34" charset="0"/>
                <a:cs typeface="Arial" panose="020B0604020202020204" pitchFamily="34" charset="0"/>
              </a:rPr>
              <a:t>off budget 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from the debt capital markets via the Municipal Finance</a:t>
            </a: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 Corporation, which also fiinances all local infrastructure in Finland – it is a pubic infrastructure banks. </a:t>
            </a:r>
          </a:p>
          <a:p>
            <a:pPr marL="0" indent="0">
              <a:buNone/>
            </a:pP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Clarity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of regulation of providers public and not profit under Limited Profit Law</a:t>
            </a:r>
          </a:p>
          <a:p>
            <a:pPr marL="0" indent="0">
              <a:buNone/>
            </a:pP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Cost rent</a:t>
            </a:r>
            <a:r>
              <a:rPr lang="fi-FI" altLang="fi-FI" sz="1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Limited profit 8% must be reinvested new supply</a:t>
            </a:r>
          </a:p>
          <a:p>
            <a:pPr marL="0" indent="0">
              <a:buNone/>
            </a:pPr>
            <a:r>
              <a:rPr lang="fi-FI" altLang="fi-FI" sz="1000" b="0" baseline="0" dirty="0">
                <a:latin typeface="Arial" panose="020B0604020202020204" pitchFamily="34" charset="0"/>
                <a:cs typeface="Arial" panose="020B0604020202020204" pitchFamily="34" charset="0"/>
              </a:rPr>
              <a:t>Relies on land rent rather than ownership.</a:t>
            </a:r>
          </a:p>
          <a:p>
            <a:endParaRPr lang="en-A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Together ARA and Munifin together constitute one of the most effective social housing systems in Europe in terms of </a:t>
            </a:r>
            <a:r>
              <a:rPr lang="en-AU" sz="1000" b="1" dirty="0">
                <a:latin typeface="Arial" panose="020B0604020202020204" pitchFamily="34" charset="0"/>
                <a:cs typeface="Arial" panose="020B0604020202020204" pitchFamily="34" charset="0"/>
              </a:rPr>
              <a:t>preventing and reducing homelessness  and providing a continuum 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of housing options for households neglected by the free market.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E99FB-08E3-4F25-8709-8ADA2E3CDE69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225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2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image" Target="../media/image22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2C4BCC-006A-6946-9EC9-00882BBD8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82"/>
          <a:stretch/>
        </p:blipFill>
        <p:spPr>
          <a:xfrm>
            <a:off x="4011939" y="0"/>
            <a:ext cx="2840959" cy="514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28" y="1413203"/>
            <a:ext cx="3067441" cy="2278195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CE3D0-42D9-A746-A7A3-6D712BCC2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28" y="679809"/>
            <a:ext cx="3067443" cy="535531"/>
          </a:xfrm>
          <a:solidFill>
            <a:schemeClr val="tx2"/>
          </a:solidFill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goes here</a:t>
            </a:r>
            <a:endParaRPr lang="en-AU" dirty="0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095A8C84-B28F-194D-BDCF-35E9BE253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9" name="Google Shape;8;p21">
            <a:extLst>
              <a:ext uri="{FF2B5EF4-FFF2-40B4-BE49-F238E27FC236}">
                <a16:creationId xmlns:a16="http://schemas.microsoft.com/office/drawing/2014/main" id="{A3AF0129-2EF6-8445-AB22-21DB15335480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72BC8B-789C-DD49-8C78-0F00E6276F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26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87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30" y="2043367"/>
            <a:ext cx="3251995" cy="1158228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CE3D0-42D9-A746-A7A3-6D712BCC2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30" y="679809"/>
            <a:ext cx="2364750" cy="507831"/>
          </a:xfrm>
          <a:solidFill>
            <a:schemeClr val="tx2"/>
          </a:solidFill>
        </p:spPr>
        <p:txBody>
          <a:bodyPr wrap="none">
            <a:sp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First line text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4FD384-5361-B741-9C0D-355A4B8280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529" y="1330137"/>
            <a:ext cx="3135795" cy="553998"/>
          </a:xfrm>
          <a:solidFill>
            <a:schemeClr val="tx2"/>
          </a:solidFill>
        </p:spPr>
        <p:txBody>
          <a:bodyPr wrap="none">
            <a:sp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  <a:lvl2pPr>
              <a:defRPr sz="28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800" b="1">
                <a:solidFill>
                  <a:schemeClr val="bg1"/>
                </a:solidFill>
              </a:defRPr>
            </a:lvl4pPr>
            <a:lvl5pPr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Second line text</a:t>
            </a:r>
            <a:endParaRPr lang="en-AU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00A1FFE5-2CDB-A947-AC06-AE580BF6D0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2" name="Google Shape;8;p21">
            <a:extLst>
              <a:ext uri="{FF2B5EF4-FFF2-40B4-BE49-F238E27FC236}">
                <a16:creationId xmlns:a16="http://schemas.microsoft.com/office/drawing/2014/main" id="{DE76244E-DC6D-5B49-834C-F1F631AD137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0CC31B-5399-D94E-9134-B5146C60CC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9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2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genous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ainted, holding, woman, colorful&#10;&#10;Description automatically generated">
            <a:extLst>
              <a:ext uri="{FF2B5EF4-FFF2-40B4-BE49-F238E27FC236}">
                <a16:creationId xmlns:a16="http://schemas.microsoft.com/office/drawing/2014/main" id="{9C0B4988-1ED8-E847-85FC-14A44F026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87014" cy="5213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529" y="2506223"/>
            <a:ext cx="2891774" cy="507831"/>
          </a:xfrm>
          <a:solidFill>
            <a:schemeClr val="accent3"/>
          </a:solidFill>
        </p:spPr>
        <p:txBody>
          <a:bodyPr wrap="none" lIns="90000" anchor="ctr" anchorCtr="0">
            <a:spAutoFit/>
          </a:bodyPr>
          <a:lstStyle>
            <a:lvl1pPr algn="l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A32104-5120-DA4E-B0F9-345ADE371A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16507" y="3134206"/>
            <a:ext cx="4607930" cy="801827"/>
          </a:xfrm>
        </p:spPr>
        <p:txBody>
          <a:bodyPr lIns="0" anchor="t" anchorCtr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8;p21">
            <a:extLst>
              <a:ext uri="{FF2B5EF4-FFF2-40B4-BE49-F238E27FC236}">
                <a16:creationId xmlns:a16="http://schemas.microsoft.com/office/drawing/2014/main" id="{13AD63C6-2C7B-9A4A-920F-0E09E87FB709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5607B-C8D4-D248-A087-55806A5481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26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30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genous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40;p22" descr="A close up of a painted wall  Description automatically generated">
            <a:extLst>
              <a:ext uri="{FF2B5EF4-FFF2-40B4-BE49-F238E27FC236}">
                <a16:creationId xmlns:a16="http://schemas.microsoft.com/office/drawing/2014/main" id="{EF2F5B29-7A38-5C4C-885F-64DFAB78A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5012" y="988436"/>
            <a:ext cx="4107415" cy="1790700"/>
          </a:xfrm>
        </p:spPr>
        <p:txBody>
          <a:bodyPr l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B7EA63-6164-A841-91E4-33AA70BF8C1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775012" y="2807417"/>
            <a:ext cx="4763333" cy="1125140"/>
          </a:xfrm>
        </p:spPr>
        <p:txBody>
          <a:bodyPr lIns="0" anchor="t" anchorCtr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pic>
        <p:nvPicPr>
          <p:cNvPr id="8" name="Google Shape;8;p21">
            <a:extLst>
              <a:ext uri="{FF2B5EF4-FFF2-40B4-BE49-F238E27FC236}">
                <a16:creationId xmlns:a16="http://schemas.microsoft.com/office/drawing/2014/main" id="{36E6F0DB-745F-854C-B94F-914F69F81BE0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180655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3F1336-4044-E94F-B092-611D1E8341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526" y="4660888"/>
            <a:ext cx="1132661" cy="2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9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digenous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1260" y="576263"/>
            <a:ext cx="4607930" cy="1793750"/>
          </a:xfrm>
        </p:spPr>
        <p:txBody>
          <a:bodyPr wrap="square" lIns="90000" bIns="46800" anchor="b" anchorCtr="0"/>
          <a:lstStyle>
            <a:lvl1pPr>
              <a:defRPr sz="3200">
                <a:ln>
                  <a:noFill/>
                </a:ln>
                <a:solidFill>
                  <a:schemeClr val="tx1"/>
                </a:solidFill>
                <a:effectLst>
                  <a:outerShdw sx="1000" sy="1000" algn="ctr" rotWithShape="0">
                    <a:srgbClr val="000000"/>
                  </a:outerShdw>
                </a:effectLst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1260" y="2475248"/>
            <a:ext cx="4607930" cy="1125140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BE679-C70F-0849-BBEA-01B367D46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B64E2-67A9-D442-99BF-A788CB1A6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  <p:pic>
        <p:nvPicPr>
          <p:cNvPr id="8" name="Picture 7" descr="A picture containing window, building, drawing&#10;&#10;Description automatically generated">
            <a:extLst>
              <a:ext uri="{FF2B5EF4-FFF2-40B4-BE49-F238E27FC236}">
                <a16:creationId xmlns:a16="http://schemas.microsoft.com/office/drawing/2014/main" id="{466B09D4-A6DC-DE45-B079-7C0EA1E04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76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03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digenous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0;p22" descr="A close up of a painted wall  Description automatically generated">
            <a:extLst>
              <a:ext uri="{FF2B5EF4-FFF2-40B4-BE49-F238E27FC236}">
                <a16:creationId xmlns:a16="http://schemas.microsoft.com/office/drawing/2014/main" id="{8D410169-BA8D-E14F-86D8-5CB7D0C61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5011" y="576263"/>
            <a:ext cx="4607930" cy="1793750"/>
          </a:xfrm>
        </p:spPr>
        <p:txBody>
          <a:bodyPr wrap="square" lIns="90000" bIns="46800" anchor="b" anchorCtr="0"/>
          <a:lstStyle>
            <a:lvl1pPr>
              <a:defRPr sz="3200">
                <a:ln>
                  <a:noFill/>
                </a:ln>
                <a:solidFill>
                  <a:schemeClr val="bg1"/>
                </a:solidFill>
                <a:effectLst>
                  <a:outerShdw sx="1000" sy="1000" algn="ctr" rotWithShape="0">
                    <a:srgbClr val="000000"/>
                  </a:outerShdw>
                </a:effectLst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5011" y="2475248"/>
            <a:ext cx="4607930" cy="1125140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73CD1-9365-4E41-A9AC-3739BE6363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797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Indigenous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988" y="1369220"/>
            <a:ext cx="5915025" cy="2747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0" name="Google Shape;32;p21">
            <a:extLst>
              <a:ext uri="{FF2B5EF4-FFF2-40B4-BE49-F238E27FC236}">
                <a16:creationId xmlns:a16="http://schemas.microsoft.com/office/drawing/2014/main" id="{CC6EC657-554D-9545-877F-EA7807696435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38429" y="1771883"/>
            <a:ext cx="433593" cy="631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;p21">
            <a:extLst>
              <a:ext uri="{FF2B5EF4-FFF2-40B4-BE49-F238E27FC236}">
                <a16:creationId xmlns:a16="http://schemas.microsoft.com/office/drawing/2014/main" id="{82E4B15D-FE68-F443-9E72-16AB3B4CB8D6}"/>
              </a:ext>
            </a:extLst>
          </p:cNvPr>
          <p:cNvSpPr/>
          <p:nvPr userDrawn="1"/>
        </p:nvSpPr>
        <p:spPr>
          <a:xfrm>
            <a:off x="6310452" y="4710310"/>
            <a:ext cx="547548" cy="4335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1F13DC-EEDC-4F4C-AE8F-9CF2EA6F1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584" y="4795113"/>
            <a:ext cx="271222" cy="263989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1EF7B2F8-9408-F644-80D4-7E597D51C0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999" y="4711109"/>
            <a:ext cx="74784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7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igenous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8" y="872943"/>
            <a:ext cx="5915025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C3E067C-075A-0342-938E-A4EC675C0B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0988" y="1968319"/>
            <a:ext cx="5915025" cy="27471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9" name="Google Shape;32;p21">
            <a:extLst>
              <a:ext uri="{FF2B5EF4-FFF2-40B4-BE49-F238E27FC236}">
                <a16:creationId xmlns:a16="http://schemas.microsoft.com/office/drawing/2014/main" id="{1EBC33B5-2BE9-6444-9B74-1FCAB25004C0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38429" y="-2938427"/>
            <a:ext cx="433593" cy="631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;p21">
            <a:extLst>
              <a:ext uri="{FF2B5EF4-FFF2-40B4-BE49-F238E27FC236}">
                <a16:creationId xmlns:a16="http://schemas.microsoft.com/office/drawing/2014/main" id="{8C0E28E0-EA02-A34D-BE8E-F4755DC5BC06}"/>
              </a:ext>
            </a:extLst>
          </p:cNvPr>
          <p:cNvSpPr/>
          <p:nvPr userDrawn="1"/>
        </p:nvSpPr>
        <p:spPr>
          <a:xfrm>
            <a:off x="6310452" y="0"/>
            <a:ext cx="547548" cy="4335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E85F4D-19DD-2F41-AB51-B2E703D701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9584" y="84803"/>
            <a:ext cx="271222" cy="263989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640BA435-E265-7340-9F61-8862497932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999" y="799"/>
            <a:ext cx="74784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92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9" y="273844"/>
            <a:ext cx="5642734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0E9E5-59E2-F540-AD98-B27E2E44A7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26402-20F2-A648-BD6C-010FE3494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99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2179" y="273843"/>
            <a:ext cx="4848047" cy="135761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79" y="1846298"/>
            <a:ext cx="5364882" cy="28979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Google Shape;67;p25">
            <a:extLst>
              <a:ext uri="{FF2B5EF4-FFF2-40B4-BE49-F238E27FC236}">
                <a16:creationId xmlns:a16="http://schemas.microsoft.com/office/drawing/2014/main" id="{6A200CBF-D4D8-2A48-A8A9-BDEE0E2209E0}"/>
              </a:ext>
            </a:extLst>
          </p:cNvPr>
          <p:cNvSpPr/>
          <p:nvPr userDrawn="1"/>
        </p:nvSpPr>
        <p:spPr>
          <a:xfrm>
            <a:off x="1" y="0"/>
            <a:ext cx="876300" cy="50453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5912B-AF81-8842-AB60-6BD52939EB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ED560D-0F25-6746-A2F6-2660F1C99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1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02179" y="273843"/>
            <a:ext cx="4596256" cy="146219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78" y="1846298"/>
            <a:ext cx="5285369" cy="28979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Google Shape;67;p25">
            <a:extLst>
              <a:ext uri="{FF2B5EF4-FFF2-40B4-BE49-F238E27FC236}">
                <a16:creationId xmlns:a16="http://schemas.microsoft.com/office/drawing/2014/main" id="{6A200CBF-D4D8-2A48-A8A9-BDEE0E2209E0}"/>
              </a:ext>
            </a:extLst>
          </p:cNvPr>
          <p:cNvSpPr/>
          <p:nvPr userDrawn="1"/>
        </p:nvSpPr>
        <p:spPr>
          <a:xfrm>
            <a:off x="1" y="0"/>
            <a:ext cx="8763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396F2-DC6A-8146-8658-7C5FCB868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1EB66E-2619-1C40-9A71-61014B3AB5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2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D98092-FEAE-C647-BC10-DE4D41025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82"/>
          <a:stretch/>
        </p:blipFill>
        <p:spPr>
          <a:xfrm>
            <a:off x="4011939" y="0"/>
            <a:ext cx="2840959" cy="514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30" y="2030516"/>
            <a:ext cx="3251995" cy="1158228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CE3D0-42D9-A746-A7A3-6D712BCC2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30" y="679809"/>
            <a:ext cx="2364750" cy="507831"/>
          </a:xfrm>
          <a:solidFill>
            <a:schemeClr val="tx2"/>
          </a:solidFill>
        </p:spPr>
        <p:txBody>
          <a:bodyPr wrap="none">
            <a:sp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First line text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4FD384-5361-B741-9C0D-355A4B8280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529" y="1317373"/>
            <a:ext cx="3135795" cy="553998"/>
          </a:xfrm>
          <a:solidFill>
            <a:schemeClr val="tx2"/>
          </a:solidFill>
        </p:spPr>
        <p:txBody>
          <a:bodyPr wrap="none">
            <a:sp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  <a:lvl2pPr>
              <a:defRPr sz="28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800" b="1">
                <a:solidFill>
                  <a:schemeClr val="bg1"/>
                </a:solidFill>
              </a:defRPr>
            </a:lvl4pPr>
            <a:lvl5pPr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Second line text</a:t>
            </a:r>
            <a:endParaRPr lang="en-AU" dirty="0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363A3DDC-5796-7740-9596-3F36DAFA11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20" name="Google Shape;8;p21">
            <a:extLst>
              <a:ext uri="{FF2B5EF4-FFF2-40B4-BE49-F238E27FC236}">
                <a16:creationId xmlns:a16="http://schemas.microsoft.com/office/drawing/2014/main" id="{24B6CC00-BABA-CE47-8AD8-41D4E082DAE7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BAD8A1-7EDE-5441-A25F-8487F8B72B9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26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40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8" y="273844"/>
            <a:ext cx="5735499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09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80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04D28-54AD-BB40-9B27-421CAB4014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9C7B40-CEB1-BF4F-922B-C5B72E65F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55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9" y="273844"/>
            <a:ext cx="5669238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09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80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Google Shape;92;p27">
            <a:extLst>
              <a:ext uri="{FF2B5EF4-FFF2-40B4-BE49-F238E27FC236}">
                <a16:creationId xmlns:a16="http://schemas.microsoft.com/office/drawing/2014/main" id="{E07B07FF-993C-4C4C-AD64-DD730DC3F5B6}"/>
              </a:ext>
            </a:extLst>
          </p:cNvPr>
          <p:cNvCxnSpPr>
            <a:cxnSpLocks/>
          </p:cNvCxnSpPr>
          <p:nvPr userDrawn="1"/>
        </p:nvCxnSpPr>
        <p:spPr>
          <a:xfrm>
            <a:off x="3367452" y="1369219"/>
            <a:ext cx="0" cy="3263504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17EB0-A0C6-9142-A8AD-634AE56CD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A413D7-2EB2-9A48-93D0-0A74622577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2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;p25">
            <a:extLst>
              <a:ext uri="{FF2B5EF4-FFF2-40B4-BE49-F238E27FC236}">
                <a16:creationId xmlns:a16="http://schemas.microsoft.com/office/drawing/2014/main" id="{FCB4A654-66EE-DD4B-A23E-3CA417CC0070}"/>
              </a:ext>
            </a:extLst>
          </p:cNvPr>
          <p:cNvSpPr/>
          <p:nvPr userDrawn="1"/>
        </p:nvSpPr>
        <p:spPr>
          <a:xfrm>
            <a:off x="1" y="0"/>
            <a:ext cx="3309938" cy="50487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8" y="273845"/>
            <a:ext cx="2914650" cy="176755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0988" y="2226365"/>
            <a:ext cx="2914650" cy="25498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8063" y="2226365"/>
            <a:ext cx="2914650" cy="25498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84CAA-1C3F-8E44-91A6-A7F7E1A8BA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dirty="0"/>
              <a:t>Julie.Lawson@rmit.edu.au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FCDCE2-5C32-0A48-8504-022FF7126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0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7;p25">
            <a:extLst>
              <a:ext uri="{FF2B5EF4-FFF2-40B4-BE49-F238E27FC236}">
                <a16:creationId xmlns:a16="http://schemas.microsoft.com/office/drawing/2014/main" id="{FCB4A654-66EE-DD4B-A23E-3CA417CC0070}"/>
              </a:ext>
            </a:extLst>
          </p:cNvPr>
          <p:cNvSpPr/>
          <p:nvPr userDrawn="1"/>
        </p:nvSpPr>
        <p:spPr>
          <a:xfrm>
            <a:off x="1" y="0"/>
            <a:ext cx="3309938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8" y="273845"/>
            <a:ext cx="2914650" cy="1862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0988" y="2226365"/>
            <a:ext cx="2914650" cy="25498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8063" y="2226365"/>
            <a:ext cx="2914650" cy="25498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Google Shape;9;p21">
            <a:extLst>
              <a:ext uri="{FF2B5EF4-FFF2-40B4-BE49-F238E27FC236}">
                <a16:creationId xmlns:a16="http://schemas.microsoft.com/office/drawing/2014/main" id="{1CEA3359-0564-FB44-BCED-431E01AAFD2B}"/>
              </a:ext>
            </a:extLst>
          </p:cNvPr>
          <p:cNvSpPr/>
          <p:nvPr userDrawn="1"/>
        </p:nvSpPr>
        <p:spPr>
          <a:xfrm>
            <a:off x="-1" y="5044344"/>
            <a:ext cx="6475600" cy="991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;p21">
            <a:extLst>
              <a:ext uri="{FF2B5EF4-FFF2-40B4-BE49-F238E27FC236}">
                <a16:creationId xmlns:a16="http://schemas.microsoft.com/office/drawing/2014/main" id="{12E9ED55-75B6-B84A-BB96-B60636C3F57E}"/>
              </a:ext>
            </a:extLst>
          </p:cNvPr>
          <p:cNvSpPr/>
          <p:nvPr userDrawn="1"/>
        </p:nvSpPr>
        <p:spPr>
          <a:xfrm>
            <a:off x="6783428" y="5044384"/>
            <a:ext cx="75138" cy="9920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9;p21">
            <a:extLst>
              <a:ext uri="{FF2B5EF4-FFF2-40B4-BE49-F238E27FC236}">
                <a16:creationId xmlns:a16="http://schemas.microsoft.com/office/drawing/2014/main" id="{B3314E08-BCD4-594C-9FDF-5615B9D90FBB}"/>
              </a:ext>
            </a:extLst>
          </p:cNvPr>
          <p:cNvSpPr/>
          <p:nvPr userDrawn="1"/>
        </p:nvSpPr>
        <p:spPr>
          <a:xfrm>
            <a:off x="6655998" y="5044384"/>
            <a:ext cx="75138" cy="9920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9;p21">
            <a:extLst>
              <a:ext uri="{FF2B5EF4-FFF2-40B4-BE49-F238E27FC236}">
                <a16:creationId xmlns:a16="http://schemas.microsoft.com/office/drawing/2014/main" id="{648EEE2E-118B-964F-9AB7-D30F0D3FCEF2}"/>
              </a:ext>
            </a:extLst>
          </p:cNvPr>
          <p:cNvSpPr/>
          <p:nvPr userDrawn="1"/>
        </p:nvSpPr>
        <p:spPr>
          <a:xfrm>
            <a:off x="6528230" y="5044384"/>
            <a:ext cx="75138" cy="9920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0CABF-C259-7F4F-A2B9-18E72C9D4F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518DF4-3F6B-6242-BCB7-AE8A8D25D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48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7" y="273844"/>
            <a:ext cx="6163568" cy="994172"/>
          </a:xfrm>
        </p:spPr>
        <p:txBody>
          <a:bodyPr/>
          <a:lstStyle/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988" y="1260872"/>
            <a:ext cx="6161705" cy="617934"/>
          </a:xfrm>
        </p:spPr>
        <p:txBody>
          <a:bodyPr anchor="t" anchorCtr="0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0988" y="1878807"/>
            <a:ext cx="2901255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61458" y="1878807"/>
            <a:ext cx="2915543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47228-8947-3243-B732-D99A0A06A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8753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option_call ou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8" y="273844"/>
            <a:ext cx="5602977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989" y="1369219"/>
            <a:ext cx="4426397" cy="3500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C343F3-2044-6E41-BCFF-25FD08C97A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012" y="1369219"/>
            <a:ext cx="2059989" cy="3514994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B146D-466F-5E40-9E42-B16BF4889A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663EC-CDD8-7344-A4FF-706709F90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56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;p19">
            <a:extLst>
              <a:ext uri="{FF2B5EF4-FFF2-40B4-BE49-F238E27FC236}">
                <a16:creationId xmlns:a16="http://schemas.microsoft.com/office/drawing/2014/main" id="{BF986001-815B-F546-B43A-A5092F383029}"/>
              </a:ext>
            </a:extLst>
          </p:cNvPr>
          <p:cNvSpPr/>
          <p:nvPr userDrawn="1"/>
        </p:nvSpPr>
        <p:spPr>
          <a:xfrm>
            <a:off x="1" y="0"/>
            <a:ext cx="685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E807B192-3A5D-4649-B90A-4AB61E1E4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ABAE417-3D69-BD45-81E4-C60649A7C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88" y="1882151"/>
            <a:ext cx="5915025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Section Divider title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913718-788B-3649-8692-CF91CD6DB6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187" y="262555"/>
            <a:ext cx="381000" cy="370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8367F-4986-1C4A-BC67-76E8D0BA34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526" y="4660888"/>
            <a:ext cx="1132661" cy="2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66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;p19">
            <a:extLst>
              <a:ext uri="{FF2B5EF4-FFF2-40B4-BE49-F238E27FC236}">
                <a16:creationId xmlns:a16="http://schemas.microsoft.com/office/drawing/2014/main" id="{BF986001-815B-F546-B43A-A5092F383029}"/>
              </a:ext>
            </a:extLst>
          </p:cNvPr>
          <p:cNvSpPr/>
          <p:nvPr userDrawn="1"/>
        </p:nvSpPr>
        <p:spPr>
          <a:xfrm>
            <a:off x="1" y="0"/>
            <a:ext cx="6858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BAE417-3D69-BD45-81E4-C60649A7C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988" y="1882151"/>
            <a:ext cx="5915025" cy="99417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Section Divider title here</a:t>
            </a:r>
            <a:endParaRPr lang="en-US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537ACA2B-8B71-1A4D-BE89-A7DD0DAB7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1EEB27-15E3-A445-99EE-46D9515C3B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9274-B71B-5545-B452-231F78676B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526" y="4660888"/>
            <a:ext cx="1132661" cy="2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9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;p19">
            <a:extLst>
              <a:ext uri="{FF2B5EF4-FFF2-40B4-BE49-F238E27FC236}">
                <a16:creationId xmlns:a16="http://schemas.microsoft.com/office/drawing/2014/main" id="{BF986001-815B-F546-B43A-A5092F383029}"/>
              </a:ext>
            </a:extLst>
          </p:cNvPr>
          <p:cNvSpPr/>
          <p:nvPr userDrawn="1"/>
        </p:nvSpPr>
        <p:spPr>
          <a:xfrm>
            <a:off x="1" y="0"/>
            <a:ext cx="6858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BAE417-3D69-BD45-81E4-C60649A7CB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612" y="1882151"/>
            <a:ext cx="5211400" cy="994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Section Divider title here</a:t>
            </a:r>
            <a:endParaRPr lang="en-US" dirty="0"/>
          </a:p>
        </p:txBody>
      </p:sp>
      <p:pic>
        <p:nvPicPr>
          <p:cNvPr id="8" name="Picture 7" descr="A picture containing window, building, drawing&#10;&#10;Description automatically generated">
            <a:extLst>
              <a:ext uri="{FF2B5EF4-FFF2-40B4-BE49-F238E27FC236}">
                <a16:creationId xmlns:a16="http://schemas.microsoft.com/office/drawing/2014/main" id="{1722CF15-39F7-4F42-A693-D935481AE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76300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19E52-88A4-BD43-B724-13A28C2796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1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9" y="273844"/>
            <a:ext cx="5815012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DB502345-EC8D-A64C-B424-AAF3245535A9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280988" y="1524003"/>
            <a:ext cx="5915025" cy="3083511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24D95F-E9DC-5344-B97E-58B3B232C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88" y="4749800"/>
            <a:ext cx="5915025" cy="160338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FF665AE-92D3-2641-84C2-AFECD781A1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EB3EBD-BE1F-CD49-B99B-67F2B9307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79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CCFF81-EF97-4C4A-8465-FAE06F378B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837" y="0"/>
            <a:ext cx="2846062" cy="51434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30" y="2030516"/>
            <a:ext cx="3251995" cy="1158228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CE3D0-42D9-A746-A7A3-6D712BCC2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30" y="679809"/>
            <a:ext cx="2364750" cy="507831"/>
          </a:xfrm>
          <a:solidFill>
            <a:schemeClr val="accent3"/>
          </a:solidFill>
        </p:spPr>
        <p:txBody>
          <a:bodyPr wrap="none">
            <a:spAutoFit/>
          </a:bodyPr>
          <a:lstStyle>
            <a:lvl1pPr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First line text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4FD384-5361-B741-9C0D-355A4B8280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529" y="1317373"/>
            <a:ext cx="3135795" cy="553998"/>
          </a:xfrm>
          <a:solidFill>
            <a:schemeClr val="accent3"/>
          </a:solidFill>
        </p:spPr>
        <p:txBody>
          <a:bodyPr wrap="none">
            <a:spAutoFit/>
          </a:bodyPr>
          <a:lstStyle>
            <a:lvl1pPr>
              <a:defRPr sz="3000" b="1">
                <a:solidFill>
                  <a:schemeClr val="tx1"/>
                </a:solidFill>
              </a:defRPr>
            </a:lvl1pPr>
            <a:lvl2pPr>
              <a:defRPr sz="28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800" b="1">
                <a:solidFill>
                  <a:schemeClr val="bg1"/>
                </a:solidFill>
              </a:defRPr>
            </a:lvl4pPr>
            <a:lvl5pPr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Second line text</a:t>
            </a:r>
            <a:endParaRPr lang="en-AU" dirty="0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E4D61DB-5D72-554C-9FAA-03F7FE8A96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20" name="Google Shape;8;p21">
            <a:extLst>
              <a:ext uri="{FF2B5EF4-FFF2-40B4-BE49-F238E27FC236}">
                <a16:creationId xmlns:a16="http://schemas.microsoft.com/office/drawing/2014/main" id="{33486284-B031-5945-BFB6-86F6C0FB5AC4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2193D-2F6B-754D-B232-8AF2901B3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26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12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8" y="273844"/>
            <a:ext cx="5915025" cy="99417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FB1100A6-EDDD-C947-AEFF-F68551B0373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80988" y="1524000"/>
            <a:ext cx="5915025" cy="315453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67741-AD21-9A4D-8BCA-5FF99FF255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0988" y="4767266"/>
            <a:ext cx="5915025" cy="168275"/>
          </a:xfrm>
        </p:spPr>
        <p:txBody>
          <a:bodyPr/>
          <a:lstStyle>
            <a:lvl1pPr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51E4D-13DB-294A-97C0-116DA5605F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00DBD-4E4E-A541-AA06-94FF54EF5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49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s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0987" y="273844"/>
            <a:ext cx="6129338" cy="994172"/>
          </a:xfrm>
        </p:spPr>
        <p:txBody>
          <a:bodyPr/>
          <a:lstStyle/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035ABD5E-0576-F944-830B-1A9B5977EC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0988" y="1391022"/>
            <a:ext cx="1942173" cy="2230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7ABC5027-E99A-BA4D-9F85-D12E1B952C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11350" y="1391022"/>
            <a:ext cx="1942173" cy="2230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09AA29F-F943-2A47-AFBA-477BCB76EE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41711" y="1391022"/>
            <a:ext cx="1942173" cy="2230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49D1F1-6E7F-274E-9D34-5EC98035E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0988" y="3744977"/>
            <a:ext cx="1942173" cy="89021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8997E-3658-EA4B-AA70-B84E8FF2FF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1350" y="3744977"/>
            <a:ext cx="1942172" cy="806450"/>
          </a:xfrm>
        </p:spPr>
        <p:txBody>
          <a:bodyPr/>
          <a:lstStyle>
            <a:lvl1pPr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100000"/>
              </a:lnSpc>
              <a:spcBef>
                <a:spcPts val="751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5BB646-8AF6-0A4D-A163-17C59411E3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41710" y="3744979"/>
            <a:ext cx="1942172" cy="712787"/>
          </a:xfrm>
        </p:spPr>
        <p:txBody>
          <a:bodyPr/>
          <a:lstStyle>
            <a:lvl1pPr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37F5E-3895-7E46-AAFD-FCED251BBAD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6559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s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035ABD5E-0576-F944-830B-1A9B5977EC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9588" y="1553298"/>
            <a:ext cx="1440000" cy="15084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7ABC5027-E99A-BA4D-9F85-D12E1B952C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48293" y="155329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709AA29F-F943-2A47-AFBA-477BCB76EEA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18788" y="155329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GB" noProof="0" dirty="0"/>
              <a:t>Click image icon to add picture</a:t>
            </a:r>
            <a:endParaRPr lang="en-US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49D1F1-6E7F-274E-9D34-5EC98035E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088" y="3283407"/>
            <a:ext cx="1673216" cy="135178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8997E-3658-EA4B-AA70-B84E8FF2FF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5793" y="3326839"/>
            <a:ext cx="1673217" cy="1224588"/>
          </a:xfrm>
        </p:spPr>
        <p:txBody>
          <a:bodyPr/>
          <a:lstStyle>
            <a:lvl1pPr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100000"/>
              </a:lnSpc>
              <a:spcBef>
                <a:spcPts val="751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5BB646-8AF6-0A4D-A163-17C59411E3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86288" y="3375405"/>
            <a:ext cx="1673217" cy="1082361"/>
          </a:xfrm>
        </p:spPr>
        <p:txBody>
          <a:bodyPr/>
          <a:lstStyle>
            <a:lvl1pPr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367F96-BE67-D74E-B28F-8B8E9034E4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8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B49D1F1-6E7F-274E-9D34-5EC98035E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374" y="2851708"/>
            <a:ext cx="1360933" cy="149614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58997E-3658-EA4B-AA70-B84E8FF2FF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87737" y="2851710"/>
            <a:ext cx="1360933" cy="1496141"/>
          </a:xfrm>
        </p:spPr>
        <p:txBody>
          <a:bodyPr/>
          <a:lstStyle>
            <a:lvl1pPr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685783" rtl="0" eaLnBrk="1" latinLnBrk="0" hangingPunct="1">
              <a:lnSpc>
                <a:spcPct val="100000"/>
              </a:lnSpc>
              <a:spcBef>
                <a:spcPts val="751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55BB646-8AF6-0A4D-A163-17C59411E3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6496" y="2851711"/>
            <a:ext cx="1360933" cy="1496141"/>
          </a:xfrm>
        </p:spPr>
        <p:txBody>
          <a:bodyPr/>
          <a:lstStyle>
            <a:lvl1pPr>
              <a:defRPr lang="en-US" sz="14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A67AADD8-C029-6F48-BA5A-644A40DFC66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55369" y="1547354"/>
            <a:ext cx="1080000" cy="10800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900" b="0"/>
            </a:lvl1pPr>
          </a:lstStyle>
          <a:p>
            <a:pPr lvl="0"/>
            <a:r>
              <a:rPr lang="en-GB" noProof="0" dirty="0"/>
              <a:t>Click image icon to add icon</a:t>
            </a:r>
            <a:endParaRPr lang="en-US" noProof="0" dirty="0"/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B321D978-0815-BA4F-8FF7-514D45A74B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28203" y="1547353"/>
            <a:ext cx="1080000" cy="10800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900" b="0"/>
            </a:lvl1pPr>
          </a:lstStyle>
          <a:p>
            <a:pPr lvl="0"/>
            <a:r>
              <a:rPr lang="en-GB" noProof="0" dirty="0"/>
              <a:t>Click image icon to add icon</a:t>
            </a:r>
            <a:endParaRPr lang="en-US" noProof="0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95265F79-AED3-BE40-8075-90926887F42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56962" y="1547352"/>
            <a:ext cx="1080000" cy="1080000"/>
          </a:xfrm>
          <a:prstGeom prst="ellipse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900" b="0"/>
            </a:lvl1pPr>
          </a:lstStyle>
          <a:p>
            <a:pPr lvl="0"/>
            <a:r>
              <a:rPr lang="en-GB" noProof="0" dirty="0"/>
              <a:t>Click image icon to add icon</a:t>
            </a:r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52EE9E-67CA-314B-9DEE-20A98C3578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59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eatur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415637"/>
            <a:ext cx="5915025" cy="4108862"/>
          </a:xfrm>
        </p:spPr>
        <p:txBody>
          <a:bodyPr anchor="ctr" anchorCtr="0"/>
          <a:lstStyle>
            <a:lvl1pPr>
              <a:defRPr sz="4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F0A59-D918-4844-A41F-720E93C36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4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Featur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42A554-4640-6049-9B1E-3F69FAFAEEEA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415637"/>
            <a:ext cx="5915025" cy="4108862"/>
          </a:xfrm>
        </p:spPr>
        <p:txBody>
          <a:bodyPr anchor="ctr" anchorCtr="0"/>
          <a:lstStyle>
            <a:lvl1pPr>
              <a:defRPr sz="44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D3D16-FF61-224B-995E-4BA8609A1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17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Featur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42A554-4640-6049-9B1E-3F69FAFAEEEA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415637"/>
            <a:ext cx="5915025" cy="4108862"/>
          </a:xfrm>
        </p:spPr>
        <p:txBody>
          <a:bodyPr anchor="ctr" anchorCtr="0"/>
          <a:lstStyle>
            <a:lvl1pPr>
              <a:defRPr sz="4400"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B8328-229C-CA47-AA27-2B44BAF8C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187" y="262555"/>
            <a:ext cx="38100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66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Featur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42A554-4640-6049-9B1E-3F69FAFAEEEA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1014274"/>
            <a:ext cx="5915025" cy="3046424"/>
          </a:xfrm>
        </p:spPr>
        <p:txBody>
          <a:bodyPr anchor="ctr" anchorCtr="0"/>
          <a:lstStyle>
            <a:lvl1pPr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CF0E03D-4A54-A345-BBB4-94B56331E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DA86E-5192-494B-86B1-6446C72465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526" y="4660888"/>
            <a:ext cx="1132661" cy="242993"/>
          </a:xfrm>
          <a:prstGeom prst="rect">
            <a:avLst/>
          </a:prstGeom>
        </p:spPr>
      </p:pic>
      <p:pic>
        <p:nvPicPr>
          <p:cNvPr id="14" name="Google Shape;8;p21">
            <a:extLst>
              <a:ext uri="{FF2B5EF4-FFF2-40B4-BE49-F238E27FC236}">
                <a16:creationId xmlns:a16="http://schemas.microsoft.com/office/drawing/2014/main" id="{EAA50565-535B-6944-B908-FE95FF7BFA92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8" y="4443939"/>
            <a:ext cx="1269645" cy="568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F4145C-CB97-BE44-B5C8-BE1ACA4530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8187" y="262555"/>
            <a:ext cx="38100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176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Featur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42A554-4640-6049-9B1E-3F69FAFAEEEA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1013028"/>
            <a:ext cx="5915025" cy="3046424"/>
          </a:xfrm>
        </p:spPr>
        <p:txBody>
          <a:bodyPr anchor="ctr" anchorCtr="0"/>
          <a:lstStyle>
            <a:lvl1pPr>
              <a:defRPr sz="44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4A08015-24A9-664E-9E59-FBA37BD416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6" name="Google Shape;8;p21">
            <a:extLst>
              <a:ext uri="{FF2B5EF4-FFF2-40B4-BE49-F238E27FC236}">
                <a16:creationId xmlns:a16="http://schemas.microsoft.com/office/drawing/2014/main" id="{0A136B78-CA83-BB46-89A4-1CAB4E9A4FE5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28" y="4443939"/>
            <a:ext cx="1269642" cy="568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8A543A-CEF3-804F-A798-0A2ED2635C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484" y="259288"/>
            <a:ext cx="381666" cy="371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56A38C-E8DC-F849-BBD9-F66AA05C8B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526" y="4660888"/>
            <a:ext cx="1132661" cy="2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2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>
            <a:spLocks noGrp="1"/>
          </p:cNvSpPr>
          <p:nvPr>
            <p:ph type="title"/>
          </p:nvPr>
        </p:nvSpPr>
        <p:spPr>
          <a:xfrm>
            <a:off x="214313" y="2129730"/>
            <a:ext cx="6429375" cy="238422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6724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>
            <a:spLocks noGrp="1"/>
          </p:cNvSpPr>
          <p:nvPr>
            <p:ph type="sldNum" sz="quarter" idx="2"/>
          </p:nvPr>
        </p:nvSpPr>
        <p:spPr>
          <a:xfrm>
            <a:off x="6455677" y="227707"/>
            <a:ext cx="189560" cy="20991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54408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559500F-D259-484F-A764-18A2DC301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"/>
          <a:stretch/>
        </p:blipFill>
        <p:spPr>
          <a:xfrm>
            <a:off x="4006837" y="0"/>
            <a:ext cx="2851163" cy="5143500"/>
          </a:xfrm>
          <a:prstGeom prst="rect">
            <a:avLst/>
          </a:prstGeom>
        </p:spPr>
      </p:pic>
      <p:cxnSp>
        <p:nvCxnSpPr>
          <p:cNvPr id="27" name="Google Shape;22;p19">
            <a:extLst>
              <a:ext uri="{FF2B5EF4-FFF2-40B4-BE49-F238E27FC236}">
                <a16:creationId xmlns:a16="http://schemas.microsoft.com/office/drawing/2014/main" id="{1F0DC609-23FA-114F-85FF-2F53DC2A033B}"/>
              </a:ext>
            </a:extLst>
          </p:cNvPr>
          <p:cNvCxnSpPr>
            <a:cxnSpLocks/>
          </p:cNvCxnSpPr>
          <p:nvPr userDrawn="1"/>
        </p:nvCxnSpPr>
        <p:spPr>
          <a:xfrm>
            <a:off x="346530" y="2395985"/>
            <a:ext cx="3228878" cy="0"/>
          </a:xfrm>
          <a:prstGeom prst="straightConnector1">
            <a:avLst/>
          </a:prstGeom>
          <a:noFill/>
          <a:ln w="158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D8D53CD-E8E9-B04F-9F96-AB41EF858D4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46530" y="2484171"/>
            <a:ext cx="3555040" cy="978420"/>
          </a:xfrm>
        </p:spPr>
        <p:txBody>
          <a:bodyPr lIns="0" anchor="t" anchorCtr="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63B880-13CE-D846-B14D-4DDF2AAAB5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28" y="309258"/>
            <a:ext cx="4369310" cy="1998542"/>
          </a:xfrm>
        </p:spPr>
        <p:txBody>
          <a:bodyPr lIns="0" anchor="b" anchorCtr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B75B888-42A5-5E41-B385-023A04D6C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6" name="Google Shape;8;p21">
            <a:extLst>
              <a:ext uri="{FF2B5EF4-FFF2-40B4-BE49-F238E27FC236}">
                <a16:creationId xmlns:a16="http://schemas.microsoft.com/office/drawing/2014/main" id="{A6C100BF-3121-DF44-A770-58DD228C3852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868F2C-BEE9-CF49-8D11-5DB5302051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26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81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143F-81B2-453B-BB1F-E35C176B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4282" y="496493"/>
            <a:ext cx="2239566" cy="1790700"/>
          </a:xfrm>
        </p:spPr>
        <p:txBody>
          <a:bodyPr anchor="ctr">
            <a:normAutofit/>
          </a:bodyPr>
          <a:lstStyle>
            <a:lvl1pPr algn="l">
              <a:defRPr sz="225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8ECA1-64B1-4AC6-9C19-47DB88DB1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4282" y="2305052"/>
            <a:ext cx="2239566" cy="1790699"/>
          </a:xfrm>
        </p:spPr>
        <p:txBody>
          <a:bodyPr anchor="t"/>
          <a:lstStyle>
            <a:lvl1pPr marL="0" indent="0" algn="l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9A1DD7-D991-4CCD-9697-D01A30E9D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4" y="538163"/>
            <a:ext cx="2668191" cy="35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0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CA11-4395-4D28-8C4C-2A4849B7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451A-02AB-4DD0-A01A-6E500BD38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2617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628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0860-1997-41A0-8CCF-CBE381D5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30982"/>
            <a:ext cx="5117853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78EB-217E-4E75-918D-C86E1A47F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2" y="1337072"/>
            <a:ext cx="2497883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264B7-93B3-4A61-AFD5-90BB7618B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4283" y="1344216"/>
            <a:ext cx="249788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4684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147-86AA-4F4B-8FB1-CA06A0CD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1" y="284560"/>
            <a:ext cx="4852392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9818E-D0ED-47DE-AAAB-9643E4FAB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701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C69D4-C1A4-4664-B477-A028E09D4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701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CB2B830-0339-45BE-B879-EF056CD179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03897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1A6A08-0B6D-4C46-B733-30397B16CE1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603897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283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A454-1653-42FF-89ED-00556525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D2436-4114-44A9-9C28-72A0D3D8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ABB15159-E974-4725-88DC-2A66EA161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5024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259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AA84-C386-4608-9429-8B2DDFA9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CBE3B-F6C0-4157-8733-4C00858E6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592" y="342901"/>
            <a:ext cx="3456682" cy="34290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2F330-06DB-46C5-B568-856219323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22885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410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3530-15E9-469B-B0D3-66B95624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278EE-655E-4F6C-90E5-3FAA808E9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838636" y="741164"/>
            <a:ext cx="2670202" cy="3661172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F989-3044-46E4-8919-A97D90B0E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0537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F155-6984-454B-B258-C04ED556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2930E-A6CE-4026-9E21-537CF75B1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010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143F-81B2-453B-BB1F-E35C176B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7493" y="436960"/>
            <a:ext cx="2239566" cy="1790700"/>
          </a:xfrm>
        </p:spPr>
        <p:txBody>
          <a:bodyPr anchor="ctr">
            <a:normAutofit/>
          </a:bodyPr>
          <a:lstStyle>
            <a:lvl1pPr algn="l">
              <a:defRPr sz="225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8ECA1-64B1-4AC6-9C19-47DB88DB1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7493" y="2245519"/>
            <a:ext cx="2239566" cy="1790699"/>
          </a:xfrm>
        </p:spPr>
        <p:txBody>
          <a:bodyPr anchor="t"/>
          <a:lstStyle>
            <a:lvl1pPr marL="0" indent="0" algn="l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A8A3C-C775-4B7D-BB43-EF210A92C4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4831"/>
            <a:ext cx="2673548" cy="35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7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;p19">
            <a:extLst>
              <a:ext uri="{FF2B5EF4-FFF2-40B4-BE49-F238E27FC236}">
                <a16:creationId xmlns:a16="http://schemas.microsoft.com/office/drawing/2014/main" id="{BF986001-815B-F546-B43A-A5092F383029}"/>
              </a:ext>
            </a:extLst>
          </p:cNvPr>
          <p:cNvSpPr/>
          <p:nvPr userDrawn="1"/>
        </p:nvSpPr>
        <p:spPr>
          <a:xfrm>
            <a:off x="1" y="0"/>
            <a:ext cx="685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528" y="835702"/>
            <a:ext cx="4154871" cy="1790700"/>
          </a:xfrm>
        </p:spPr>
        <p:txBody>
          <a:bodyPr lIns="0" anchor="b" anchorCtr="0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29" y="2799224"/>
            <a:ext cx="4154871" cy="1241822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7" name="Google Shape;22;p19">
            <a:extLst>
              <a:ext uri="{FF2B5EF4-FFF2-40B4-BE49-F238E27FC236}">
                <a16:creationId xmlns:a16="http://schemas.microsoft.com/office/drawing/2014/main" id="{1F0DC609-23FA-114F-85FF-2F53DC2A033B}"/>
              </a:ext>
            </a:extLst>
          </p:cNvPr>
          <p:cNvCxnSpPr/>
          <p:nvPr userDrawn="1"/>
        </p:nvCxnSpPr>
        <p:spPr>
          <a:xfrm>
            <a:off x="346529" y="2717240"/>
            <a:ext cx="4154871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8E35E-6122-BC4D-8137-DEF4F98C9F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9" y="4707553"/>
            <a:ext cx="1101090" cy="23622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9D88386F-3C9A-DA48-843A-DD6965A4F7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8" name="Google Shape;8;p21">
            <a:extLst>
              <a:ext uri="{FF2B5EF4-FFF2-40B4-BE49-F238E27FC236}">
                <a16:creationId xmlns:a16="http://schemas.microsoft.com/office/drawing/2014/main" id="{0A14B356-19E3-C447-96A9-296E277709E5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808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CA11-4395-4D28-8C4C-2A4849B7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451A-02AB-4DD0-A01A-6E500BD38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2617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785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0860-1997-41A0-8CCF-CBE381D5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30982"/>
            <a:ext cx="5117853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78EB-217E-4E75-918D-C86E1A47F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2" y="1337072"/>
            <a:ext cx="2497883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264B7-93B3-4A61-AFD5-90BB7618B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4283" y="1344216"/>
            <a:ext cx="249788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857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147-86AA-4F4B-8FB1-CA06A0CD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1" y="284560"/>
            <a:ext cx="4852392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9818E-D0ED-47DE-AAAB-9643E4FAB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701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C69D4-C1A4-4664-B477-A028E09D4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701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CB2B830-0339-45BE-B879-EF056CD179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03897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1A6A08-0B6D-4C46-B733-30397B16CE1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603897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916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A454-1653-42FF-89ED-00556525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D2436-4114-44A9-9C28-72A0D3D8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ABB15159-E974-4725-88DC-2A66EA161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904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236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AA84-C386-4608-9429-8B2DDFA9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CBE3B-F6C0-4157-8733-4C00858E6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592" y="342901"/>
            <a:ext cx="3456682" cy="34290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2F330-06DB-46C5-B568-856219323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22885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838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3530-15E9-469B-B0D3-66B95624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278EE-655E-4F6C-90E5-3FAA808E9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F989-3044-46E4-8919-A97D90B0E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3DAC5-91D1-43EE-94F2-CA841D0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ABB15159-E974-4725-88DC-2A66EA161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682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F155-6984-454B-B258-C04ED556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2930E-A6CE-4026-9E21-537CF75B1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471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143F-81B2-453B-BB1F-E35C176B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1787" y="507207"/>
            <a:ext cx="2239566" cy="1790700"/>
          </a:xfrm>
        </p:spPr>
        <p:txBody>
          <a:bodyPr anchor="ctr">
            <a:normAutofit/>
          </a:bodyPr>
          <a:lstStyle>
            <a:lvl1pPr algn="l">
              <a:defRPr sz="225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8ECA1-64B1-4AC6-9C19-47DB88DB1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1786" y="2297908"/>
            <a:ext cx="2239566" cy="1790699"/>
          </a:xfrm>
        </p:spPr>
        <p:txBody>
          <a:bodyPr anchor="t"/>
          <a:lstStyle>
            <a:lvl1pPr marL="0" indent="0" algn="l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31584-4FCD-4380-B95A-CF8723C19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3" y="544117"/>
            <a:ext cx="2630686" cy="35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559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CA11-4395-4D28-8C4C-2A4849B7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451A-02AB-4DD0-A01A-6E500BD38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2617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98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6;p19">
            <a:extLst>
              <a:ext uri="{FF2B5EF4-FFF2-40B4-BE49-F238E27FC236}">
                <a16:creationId xmlns:a16="http://schemas.microsoft.com/office/drawing/2014/main" id="{BF986001-815B-F546-B43A-A5092F383029}"/>
              </a:ext>
            </a:extLst>
          </p:cNvPr>
          <p:cNvSpPr/>
          <p:nvPr userDrawn="1"/>
        </p:nvSpPr>
        <p:spPr>
          <a:xfrm>
            <a:off x="1" y="0"/>
            <a:ext cx="6858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529" y="835702"/>
            <a:ext cx="4154871" cy="1790700"/>
          </a:xfrm>
        </p:spPr>
        <p:txBody>
          <a:bodyPr anchor="b" anchorCtr="0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—</a:t>
            </a:r>
            <a:br>
              <a:rPr lang="en-GB" dirty="0"/>
            </a:br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29" y="2799224"/>
            <a:ext cx="4154871" cy="1241822"/>
          </a:xfr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27" name="Google Shape;22;p19">
            <a:extLst>
              <a:ext uri="{FF2B5EF4-FFF2-40B4-BE49-F238E27FC236}">
                <a16:creationId xmlns:a16="http://schemas.microsoft.com/office/drawing/2014/main" id="{1F0DC609-23FA-114F-85FF-2F53DC2A033B}"/>
              </a:ext>
            </a:extLst>
          </p:cNvPr>
          <p:cNvCxnSpPr/>
          <p:nvPr userDrawn="1"/>
        </p:nvCxnSpPr>
        <p:spPr>
          <a:xfrm>
            <a:off x="346529" y="2717240"/>
            <a:ext cx="4154871" cy="0"/>
          </a:xfrm>
          <a:prstGeom prst="straightConnector1">
            <a:avLst/>
          </a:prstGeom>
          <a:noFill/>
          <a:ln w="158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14A1C-44C8-A84E-BD44-4BDBCA2AE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9" y="4707553"/>
            <a:ext cx="1101090" cy="236220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5EEC9C7F-86A7-CF47-8206-9577EA89A2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8" name="Google Shape;8;p21">
            <a:extLst>
              <a:ext uri="{FF2B5EF4-FFF2-40B4-BE49-F238E27FC236}">
                <a16:creationId xmlns:a16="http://schemas.microsoft.com/office/drawing/2014/main" id="{7ADD23D7-8D1C-B047-8CE6-3FCEB517837F}"/>
              </a:ext>
            </a:extLst>
          </p:cNvPr>
          <p:cNvPicPr preferRelativeResize="0"/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0643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0860-1997-41A0-8CCF-CBE381D5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30982"/>
            <a:ext cx="5117853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78EB-217E-4E75-918D-C86E1A47F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2" y="1337072"/>
            <a:ext cx="2497883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264B7-93B3-4A61-AFD5-90BB7618B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4283" y="1344216"/>
            <a:ext cx="249788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39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147-86AA-4F4B-8FB1-CA06A0CD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1" y="284560"/>
            <a:ext cx="4852392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9818E-D0ED-47DE-AAAB-9643E4FAB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701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C69D4-C1A4-4664-B477-A028E09D4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701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CB2B830-0339-45BE-B879-EF056CD179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03897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1A6A08-0B6D-4C46-B733-30397B16CE1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603897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2129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A454-1653-42FF-89ED-00556525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D2436-4114-44A9-9C28-72A0D3D8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ABB15159-E974-4725-88DC-2A66EA161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6250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111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AA84-C386-4608-9429-8B2DDFA9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CBE3B-F6C0-4157-8733-4C00858E6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592" y="342901"/>
            <a:ext cx="3456682" cy="34290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2F330-06DB-46C5-B568-856219323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22885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5329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3530-15E9-469B-B0D3-66B95624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278EE-655E-4F6C-90E5-3FAA808E9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F989-3044-46E4-8919-A97D90B0E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3DAC5-91D1-43EE-94F2-CA841D0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ABB15159-E974-4725-88DC-2A66EA161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661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F155-6984-454B-B258-C04ED556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2930E-A6CE-4026-9E21-537CF75B1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6930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143F-81B2-453B-BB1F-E35C176B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0356" y="408385"/>
            <a:ext cx="2239566" cy="1790700"/>
          </a:xfrm>
        </p:spPr>
        <p:txBody>
          <a:bodyPr anchor="ctr">
            <a:normAutofit/>
          </a:bodyPr>
          <a:lstStyle>
            <a:lvl1pPr algn="l">
              <a:defRPr sz="225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8ECA1-64B1-4AC6-9C19-47DB88DB1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0356" y="2216944"/>
            <a:ext cx="2239566" cy="1790699"/>
          </a:xfrm>
        </p:spPr>
        <p:txBody>
          <a:bodyPr anchor="t"/>
          <a:lstStyle>
            <a:lvl1pPr marL="0" indent="0" algn="l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5177E-3C07-40DF-B8CB-FDF872336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6022"/>
            <a:ext cx="2636937" cy="351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07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CA11-4395-4D28-8C4C-2A4849B7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451A-02AB-4DD0-A01A-6E500BD38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88" y="1369219"/>
            <a:ext cx="5915025" cy="2617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312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0860-1997-41A0-8CCF-CBE381D5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30982"/>
            <a:ext cx="5117853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678EB-217E-4E75-918D-C86E1A47FC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2" y="1337072"/>
            <a:ext cx="2497883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264B7-93B3-4A61-AFD5-90BB7618B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34283" y="1344216"/>
            <a:ext cx="2497884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057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30" y="1413203"/>
            <a:ext cx="3082472" cy="2278195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CE3D0-42D9-A746-A7A3-6D712BCC2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28" y="679809"/>
            <a:ext cx="3067443" cy="535531"/>
          </a:xfrm>
          <a:solidFill>
            <a:schemeClr val="tx1"/>
          </a:solidFill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goes here</a:t>
            </a:r>
            <a:endParaRPr lang="en-AU" dirty="0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6778A0D9-08E6-654F-B433-727FE2C2C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8" name="Google Shape;8;p21">
            <a:extLst>
              <a:ext uri="{FF2B5EF4-FFF2-40B4-BE49-F238E27FC236}">
                <a16:creationId xmlns:a16="http://schemas.microsoft.com/office/drawing/2014/main" id="{A3DDEFD3-2B8A-1449-B83E-2747B5DCD312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C25A13-D8DD-734D-8F31-3B0C01B38A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9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36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9147-86AA-4F4B-8FB1-CA06A0CD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01" y="284560"/>
            <a:ext cx="4852392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9818E-D0ED-47DE-AAAB-9643E4FAB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701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C69D4-C1A4-4664-B477-A028E09D4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7701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CB2B830-0339-45BE-B879-EF056CD179C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603897" y="1296591"/>
            <a:ext cx="2426196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1A6A08-0B6D-4C46-B733-30397B16CE1B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603897" y="1914525"/>
            <a:ext cx="2426196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2026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A454-1653-42FF-89ED-00556525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D2436-4114-44A9-9C28-72A0D3D8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ABB15159-E974-4725-88DC-2A66EA161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260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552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AA84-C386-4608-9429-8B2DDFA9D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ctr"/>
          <a:lstStyle>
            <a:lvl1pPr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CBE3B-F6C0-4157-8733-4C00858E6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592" y="342901"/>
            <a:ext cx="3456682" cy="34290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E2F330-06DB-46C5-B568-856219323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22885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8423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F3530-15E9-469B-B0D3-66B95624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278EE-655E-4F6C-90E5-3FAA808E98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D2F989-3044-46E4-8919-A97D90B0E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3DAC5-91D1-43EE-94F2-CA841D0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/>
          <a:lstStyle/>
          <a:p>
            <a:fld id="{ABB15159-E974-4725-88DC-2A66EA1612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073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F155-6984-454B-B258-C04ED556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2930E-A6CE-4026-9E21-537CF75B1B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02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31F809-01EE-4E00-9E36-6B0D8953C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299" y="1447951"/>
            <a:ext cx="3214688" cy="994172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B15137-1E0E-45B8-9A2A-8D55DED340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79298" y="2716094"/>
            <a:ext cx="3214688" cy="75009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550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1549DD-3449-4DCB-93A2-E3565EB88FF7}"/>
              </a:ext>
            </a:extLst>
          </p:cNvPr>
          <p:cNvSpPr/>
          <p:nvPr userDrawn="1"/>
        </p:nvSpPr>
        <p:spPr>
          <a:xfrm>
            <a:off x="-38305" y="-46778"/>
            <a:ext cx="6900863" cy="519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13" dirty="0"/>
              <a:t>/HEC/COMMON FILES/2020/Affordability Study UNECE/Visuals/New visuals for slides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9387A5-D553-4CD7-992A-26BEA6451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22" y="3269606"/>
            <a:ext cx="1635288" cy="4898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E38A8F-68FD-4A4E-95A4-64A0CF1C62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50" y="3089939"/>
            <a:ext cx="1412526" cy="8491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5B6A7D-E69E-4B5A-AC31-0B5D53E0B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07"/>
          <a:stretch/>
        </p:blipFill>
        <p:spPr>
          <a:xfrm>
            <a:off x="-21431" y="-57685"/>
            <a:ext cx="2369607" cy="5207151"/>
          </a:xfrm>
          <a:prstGeom prst="rect">
            <a:avLst/>
          </a:prstGeom>
          <a:solidFill>
            <a:schemeClr val="bg1">
              <a:alpha val="25000"/>
            </a:schemeClr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0B2C8E-F7DE-46DC-8181-93EE081DC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548" b="1374"/>
          <a:stretch/>
        </p:blipFill>
        <p:spPr>
          <a:xfrm>
            <a:off x="2748421" y="885467"/>
            <a:ext cx="1255959" cy="3305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A55C691-5485-43B7-9744-D3E64B3164D0}"/>
              </a:ext>
            </a:extLst>
          </p:cNvPr>
          <p:cNvSpPr txBox="1"/>
          <p:nvPr userDrawn="1"/>
        </p:nvSpPr>
        <p:spPr>
          <a:xfrm rot="5400000">
            <a:off x="3355044" y="2264833"/>
            <a:ext cx="357790" cy="1558961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l"/>
            <a:r>
              <a:rPr lang="en-GB" sz="1125" b="0" dirty="0">
                <a:solidFill>
                  <a:schemeClr val="tx1"/>
                </a:solidFill>
                <a:latin typeface="+mj-lt"/>
              </a:rPr>
              <a:t>proudly supported by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0E5DE2-BC6F-4D90-9419-E5BA46527CD6}"/>
              </a:ext>
            </a:extLst>
          </p:cNvPr>
          <p:cNvGrpSpPr/>
          <p:nvPr userDrawn="1"/>
        </p:nvGrpSpPr>
        <p:grpSpPr>
          <a:xfrm>
            <a:off x="2754458" y="1762134"/>
            <a:ext cx="3379813" cy="582853"/>
            <a:chOff x="4222062" y="5582197"/>
            <a:chExt cx="5850486" cy="7120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C3A6EC1-C6B9-4252-814F-D3148BC734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131" y="5695848"/>
              <a:ext cx="2698576" cy="5983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6C200-9ABD-4267-870F-B99E178596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005" y="5719733"/>
              <a:ext cx="1795543" cy="55058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4FE8A9-E8ED-4D28-804A-A1F55B0D3F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2062" y="5582197"/>
              <a:ext cx="524930" cy="70507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13893C-9D38-B047-A6CB-E080C990CCB7}"/>
              </a:ext>
            </a:extLst>
          </p:cNvPr>
          <p:cNvSpPr txBox="1"/>
          <p:nvPr userDrawn="1"/>
        </p:nvSpPr>
        <p:spPr>
          <a:xfrm rot="5400000">
            <a:off x="3355044" y="661794"/>
            <a:ext cx="357790" cy="1558961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l"/>
            <a:r>
              <a:rPr lang="en-GB" sz="1125" b="0" dirty="0">
                <a:solidFill>
                  <a:schemeClr val="tx1"/>
                </a:solidFill>
                <a:latin typeface="+mj-lt"/>
              </a:rPr>
              <a:t>An initiative of</a:t>
            </a:r>
          </a:p>
        </p:txBody>
      </p:sp>
    </p:spTree>
    <p:extLst>
      <p:ext uri="{BB962C8B-B14F-4D97-AF65-F5344CB8AC3E}">
        <p14:creationId xmlns:p14="http://schemas.microsoft.com/office/powerpoint/2010/main" val="14300371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6F8D-6886-4372-AEEA-95E25BA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89" y="1652588"/>
            <a:ext cx="5610852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15F56-D621-4A4D-BCF2-DF3ADDBEB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13" y="-46778"/>
            <a:ext cx="6926426" cy="5190278"/>
          </a:xfrm>
          <a:prstGeom prst="rect">
            <a:avLst/>
          </a:prstGeom>
          <a:solidFill>
            <a:schemeClr val="bg1">
              <a:alpha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056460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30" y="2030516"/>
            <a:ext cx="4168909" cy="1158228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CE3D0-42D9-A746-A7A3-6D712BCC2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30" y="679809"/>
            <a:ext cx="2364750" cy="507831"/>
          </a:xfrm>
          <a:solidFill>
            <a:schemeClr val="tx1"/>
          </a:solidFill>
        </p:spPr>
        <p:txBody>
          <a:bodyPr wrap="none">
            <a:spAutoFit/>
          </a:bodyPr>
          <a:lstStyle>
            <a:lvl1pPr>
              <a:defRPr sz="30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First line text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4FD384-5361-B741-9C0D-355A4B8280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529" y="1313451"/>
            <a:ext cx="3135795" cy="553998"/>
          </a:xfrm>
          <a:solidFill>
            <a:schemeClr val="tx1"/>
          </a:solidFill>
        </p:spPr>
        <p:txBody>
          <a:bodyPr wrap="none">
            <a:sp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  <a:lvl2pPr>
              <a:defRPr sz="2800" b="1">
                <a:solidFill>
                  <a:schemeClr val="bg1"/>
                </a:solidFill>
              </a:defRPr>
            </a:lvl2pPr>
            <a:lvl3pPr>
              <a:defRPr sz="2800" b="1">
                <a:solidFill>
                  <a:schemeClr val="bg1"/>
                </a:solidFill>
              </a:defRPr>
            </a:lvl3pPr>
            <a:lvl4pPr>
              <a:defRPr sz="2800" b="1">
                <a:solidFill>
                  <a:schemeClr val="bg1"/>
                </a:solidFill>
              </a:defRPr>
            </a:lvl4pPr>
            <a:lvl5pPr>
              <a:defRPr sz="28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Second line text</a:t>
            </a:r>
            <a:endParaRPr lang="en-AU" dirty="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314D3E3-4E04-6249-9199-B772B06C15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1" name="Google Shape;8;p21">
            <a:extLst>
              <a:ext uri="{FF2B5EF4-FFF2-40B4-BE49-F238E27FC236}">
                <a16:creationId xmlns:a16="http://schemas.microsoft.com/office/drawing/2014/main" id="{8C10E4D9-090B-304F-BE4A-67BBB0B04C65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4D4C77-2D39-B242-B692-545FBA888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9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;p19">
            <a:extLst>
              <a:ext uri="{FF2B5EF4-FFF2-40B4-BE49-F238E27FC236}">
                <a16:creationId xmlns:a16="http://schemas.microsoft.com/office/drawing/2014/main" id="{3DA84001-35E7-C04E-BD7E-AA2C0E3047EB}"/>
              </a:ext>
            </a:extLst>
          </p:cNvPr>
          <p:cNvSpPr/>
          <p:nvPr userDrawn="1"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6530" y="1413203"/>
            <a:ext cx="3082472" cy="2278195"/>
          </a:xfrm>
        </p:spPr>
        <p:txBody>
          <a:bodyPr lIns="0" anchor="t" anchorCtr="0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E0CE3D0-42D9-A746-A7A3-6D712BCC28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6528" y="679809"/>
            <a:ext cx="3067443" cy="535531"/>
          </a:xfrm>
          <a:solidFill>
            <a:schemeClr val="tx2"/>
          </a:solidFill>
        </p:spPr>
        <p:txBody>
          <a:bodyPr wrap="none">
            <a:sp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goes here</a:t>
            </a:r>
            <a:endParaRPr lang="en-AU" dirty="0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5324917-2FAA-F442-A96D-E4527BA49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53" y="3501367"/>
            <a:ext cx="2842747" cy="1642132"/>
          </a:xfrm>
          <a:prstGeom prst="rect">
            <a:avLst/>
          </a:prstGeom>
        </p:spPr>
      </p:pic>
      <p:pic>
        <p:nvPicPr>
          <p:cNvPr id="14" name="Google Shape;8;p21">
            <a:extLst>
              <a:ext uri="{FF2B5EF4-FFF2-40B4-BE49-F238E27FC236}">
                <a16:creationId xmlns:a16="http://schemas.microsoft.com/office/drawing/2014/main" id="{CD0D1804-0E80-924C-BCDB-DEDBC3D61770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4956" y="4472932"/>
            <a:ext cx="1269645" cy="56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3907D-FE3A-9E4E-9FF9-C8930A9478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29" y="4707553"/>
            <a:ext cx="1101090" cy="2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3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theme" Target="../theme/theme6.xml"/><Relationship Id="rId9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B7072F-B3A1-8643-848C-72061FA55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87" t="-1886" b="-4"/>
          <a:stretch/>
        </p:blipFill>
        <p:spPr>
          <a:xfrm>
            <a:off x="0" y="5043488"/>
            <a:ext cx="6858000" cy="1039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988" y="273844"/>
            <a:ext cx="6338473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988" y="1369220"/>
            <a:ext cx="6338473" cy="31928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Forth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E191335-6E6F-5747-AD6F-A2272C67B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7475" y="4959118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fld id="{1496E9E6-392B-B64A-85D6-1354B0EA1A88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222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61" r:id="rId2"/>
    <p:sldLayoutId id="2147483767" r:id="rId3"/>
    <p:sldLayoutId id="2147483760" r:id="rId4"/>
    <p:sldLayoutId id="2147483721" r:id="rId5"/>
    <p:sldLayoutId id="2147483752" r:id="rId6"/>
    <p:sldLayoutId id="2147483763" r:id="rId7"/>
    <p:sldLayoutId id="2147483764" r:id="rId8"/>
    <p:sldLayoutId id="2147483765" r:id="rId9"/>
    <p:sldLayoutId id="2147483766" r:id="rId10"/>
    <p:sldLayoutId id="2147483750" r:id="rId11"/>
    <p:sldLayoutId id="2147483751" r:id="rId12"/>
    <p:sldLayoutId id="2147483723" r:id="rId13"/>
    <p:sldLayoutId id="2147483736" r:id="rId14"/>
    <p:sldLayoutId id="2147483722" r:id="rId15"/>
    <p:sldLayoutId id="2147483745" r:id="rId16"/>
    <p:sldLayoutId id="2147483744" r:id="rId17"/>
    <p:sldLayoutId id="2147483755" r:id="rId18"/>
    <p:sldLayoutId id="2147483754" r:id="rId19"/>
    <p:sldLayoutId id="2147483724" r:id="rId20"/>
    <p:sldLayoutId id="2147483739" r:id="rId21"/>
    <p:sldLayoutId id="2147483737" r:id="rId22"/>
    <p:sldLayoutId id="2147483738" r:id="rId23"/>
    <p:sldLayoutId id="2147483725" r:id="rId24"/>
    <p:sldLayoutId id="2147483759" r:id="rId25"/>
    <p:sldLayoutId id="2147483756" r:id="rId26"/>
    <p:sldLayoutId id="2147483757" r:id="rId27"/>
    <p:sldLayoutId id="2147483758" r:id="rId28"/>
    <p:sldLayoutId id="2147483742" r:id="rId29"/>
    <p:sldLayoutId id="2147483746" r:id="rId30"/>
    <p:sldLayoutId id="2147483731" r:id="rId31"/>
    <p:sldLayoutId id="2147483730" r:id="rId32"/>
    <p:sldLayoutId id="2147483732" r:id="rId33"/>
    <p:sldLayoutId id="2147483726" r:id="rId34"/>
    <p:sldLayoutId id="2147483733" r:id="rId35"/>
    <p:sldLayoutId id="2147483734" r:id="rId36"/>
    <p:sldLayoutId id="2147483740" r:id="rId37"/>
    <p:sldLayoutId id="2147483741" r:id="rId38"/>
    <p:sldLayoutId id="2147483769" r:id="rId39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751"/>
        </a:spcBef>
        <a:spcAft>
          <a:spcPts val="5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77796" indent="-177796" algn="l" defTabSz="685783" rtl="0" eaLnBrk="1" latinLnBrk="0" hangingPunct="1">
        <a:lnSpc>
          <a:spcPct val="100000"/>
        </a:lnSpc>
        <a:spcBef>
          <a:spcPts val="375"/>
        </a:spcBef>
        <a:spcAft>
          <a:spcPts val="200"/>
        </a:spcAft>
        <a:buClr>
          <a:schemeClr val="accent1"/>
        </a:buClr>
        <a:buFont typeface="Wingdings" pitchFamily="2" charset="2"/>
        <a:buChar char="§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5591" indent="-177796" algn="l" defTabSz="685783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 typeface="Wingdings" pitchFamily="2" charset="2"/>
        <a:buChar char="§"/>
        <a:tabLst/>
        <a:defRPr lang="en-US" sz="1400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355591" indent="-177796" algn="l" defTabSz="685783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Font typeface="Wingdings" pitchFamily="2" charset="2"/>
        <a:buChar char="§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355591" indent="-17779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A2E75F7E-DC89-4BD9-B858-9CD5D2963A19}"/>
              </a:ext>
            </a:extLst>
          </p:cNvPr>
          <p:cNvSpPr/>
          <p:nvPr userDrawn="1"/>
        </p:nvSpPr>
        <p:spPr>
          <a:xfrm rot="10800000">
            <a:off x="5639288" y="3950494"/>
            <a:ext cx="803747" cy="937065"/>
          </a:xfrm>
          <a:prstGeom prst="flowChartDelay">
            <a:avLst/>
          </a:prstGeom>
          <a:solidFill>
            <a:srgbClr val="009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962A6-2201-48C2-BD60-D43133CB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11785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109FE-B9CB-4C56-85F9-17319B59A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117857" cy="263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2928C-45C5-4C12-BF57-ACC92F7534B1}"/>
              </a:ext>
            </a:extLst>
          </p:cNvPr>
          <p:cNvSpPr txBox="1"/>
          <p:nvPr userDrawn="1"/>
        </p:nvSpPr>
        <p:spPr>
          <a:xfrm>
            <a:off x="6499560" y="43481"/>
            <a:ext cx="349198" cy="4844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GB" sz="1069" b="0" dirty="0">
                <a:solidFill>
                  <a:srgbClr val="009C9E"/>
                </a:solidFill>
              </a:rPr>
              <a:t>AFFORDABLE HOUSING: TIME TO THINK AND DO DIFFERENTLY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4B54D1-C486-4CB9-8518-BFB89A212A26}"/>
              </a:ext>
            </a:extLst>
          </p:cNvPr>
          <p:cNvCxnSpPr>
            <a:cxnSpLocks/>
          </p:cNvCxnSpPr>
          <p:nvPr userDrawn="1"/>
        </p:nvCxnSpPr>
        <p:spPr>
          <a:xfrm>
            <a:off x="6449617" y="273844"/>
            <a:ext cx="0" cy="4613716"/>
          </a:xfrm>
          <a:prstGeom prst="line">
            <a:avLst/>
          </a:prstGeom>
          <a:ln w="19050">
            <a:solidFill>
              <a:srgbClr val="009C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17613CD-38C2-4EBE-8F87-D9C03B1646A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69" y="4007844"/>
            <a:ext cx="596773" cy="7956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33226B5-3D39-4945-8B25-7E2B823B0C89}"/>
              </a:ext>
            </a:extLst>
          </p:cNvPr>
          <p:cNvGrpSpPr/>
          <p:nvPr userDrawn="1"/>
        </p:nvGrpSpPr>
        <p:grpSpPr>
          <a:xfrm>
            <a:off x="471488" y="4306759"/>
            <a:ext cx="3220412" cy="496781"/>
            <a:chOff x="4063965" y="5766949"/>
            <a:chExt cx="5725177" cy="662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3A3D5D-2BC0-48EA-A749-32CF11F69C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674" y="5863895"/>
              <a:ext cx="2550081" cy="5654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F96984D-BD26-45CC-8E5B-8B8D9171A7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25" y="5843944"/>
              <a:ext cx="1892917" cy="5804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AC913A-BCA7-43A8-A078-B00195CAD5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965" y="5766949"/>
              <a:ext cx="469935" cy="631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859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chemeClr val="bg1"/>
          </a:solidFill>
          <a:highlight>
            <a:srgbClr val="009C9E"/>
          </a:highlight>
          <a:latin typeface="+mn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None/>
        <a:defRPr sz="1350" kern="1200">
          <a:solidFill>
            <a:srgbClr val="009C9E"/>
          </a:solidFill>
          <a:latin typeface="+mj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Calibri Light" panose="020F0302020204030204" pitchFamily="34" charset="0"/>
        <a:buChar char="○"/>
        <a:defRPr sz="1125" kern="1200">
          <a:solidFill>
            <a:srgbClr val="009C9E"/>
          </a:solidFill>
          <a:latin typeface="+mj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009C9E"/>
        </a:buClr>
        <a:buFont typeface="Symbol" panose="05050102010706020507" pitchFamily="18" charset="2"/>
        <a:buChar char=""/>
        <a:defRPr sz="1125" kern="1200">
          <a:solidFill>
            <a:srgbClr val="009C9E"/>
          </a:solidFill>
          <a:latin typeface="+mj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009C9E"/>
        </a:buClr>
        <a:buFont typeface="Calibri Light" panose="020F0302020204030204" pitchFamily="34" charset="0"/>
        <a:buChar char="›"/>
        <a:defRPr sz="1013" kern="1200">
          <a:solidFill>
            <a:srgbClr val="009C9E"/>
          </a:solidFill>
          <a:latin typeface="+mj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009C9E"/>
        </a:buClr>
        <a:buFont typeface="Calibri Light" panose="020F0302020204030204" pitchFamily="34" charset="0"/>
        <a:buChar char="‒"/>
        <a:defRPr sz="1013" kern="1200">
          <a:solidFill>
            <a:srgbClr val="009C9E"/>
          </a:solidFill>
          <a:latin typeface="+mj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A2E75F7E-DC89-4BD9-B858-9CD5D2963A19}"/>
              </a:ext>
            </a:extLst>
          </p:cNvPr>
          <p:cNvSpPr/>
          <p:nvPr userDrawn="1"/>
        </p:nvSpPr>
        <p:spPr>
          <a:xfrm rot="10800000">
            <a:off x="5639288" y="3950494"/>
            <a:ext cx="803747" cy="937065"/>
          </a:xfrm>
          <a:prstGeom prst="flowChartDelay">
            <a:avLst/>
          </a:prstGeom>
          <a:solidFill>
            <a:srgbClr val="E42B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962A6-2201-48C2-BD60-D43133CB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11785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109FE-B9CB-4C56-85F9-17319B59A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117857" cy="263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2928C-45C5-4C12-BF57-ACC92F7534B1}"/>
              </a:ext>
            </a:extLst>
          </p:cNvPr>
          <p:cNvSpPr txBox="1"/>
          <p:nvPr userDrawn="1"/>
        </p:nvSpPr>
        <p:spPr>
          <a:xfrm>
            <a:off x="6499560" y="43481"/>
            <a:ext cx="349198" cy="4844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GB" sz="1069" b="0" dirty="0">
                <a:solidFill>
                  <a:srgbClr val="E42B67"/>
                </a:solidFill>
              </a:rPr>
              <a:t>AFFORDABLE HOUSING: TIME TO THINK AND DO DIFFERENTLY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4B54D1-C486-4CB9-8518-BFB89A212A26}"/>
              </a:ext>
            </a:extLst>
          </p:cNvPr>
          <p:cNvCxnSpPr>
            <a:cxnSpLocks/>
          </p:cNvCxnSpPr>
          <p:nvPr userDrawn="1"/>
        </p:nvCxnSpPr>
        <p:spPr>
          <a:xfrm>
            <a:off x="6449617" y="273844"/>
            <a:ext cx="0" cy="4613716"/>
          </a:xfrm>
          <a:prstGeom prst="line">
            <a:avLst/>
          </a:prstGeom>
          <a:ln w="19050">
            <a:solidFill>
              <a:srgbClr val="E42B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17613CD-38C2-4EBE-8F87-D9C03B1646A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69" y="4007844"/>
            <a:ext cx="596773" cy="7956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A18F0E6-C8F1-4613-8307-0C369924138D}"/>
              </a:ext>
            </a:extLst>
          </p:cNvPr>
          <p:cNvGrpSpPr/>
          <p:nvPr userDrawn="1"/>
        </p:nvGrpSpPr>
        <p:grpSpPr>
          <a:xfrm>
            <a:off x="471488" y="4372876"/>
            <a:ext cx="3220412" cy="496781"/>
            <a:chOff x="4063965" y="5766949"/>
            <a:chExt cx="5725177" cy="662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E7C449-24FE-4C8D-BF1C-72D0E2214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674" y="5863895"/>
              <a:ext cx="2550081" cy="5654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78DF1B-ECC3-4FE6-B48A-F01D4C75C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25" y="5843944"/>
              <a:ext cx="1892917" cy="5804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D61A40-7EA9-44D9-8773-714D9FE0C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965" y="5766949"/>
              <a:ext cx="469935" cy="631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524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chemeClr val="bg1"/>
          </a:solidFill>
          <a:highlight>
            <a:srgbClr val="E42B67"/>
          </a:highlight>
          <a:latin typeface="+mn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None/>
        <a:defRPr sz="1350" kern="1200">
          <a:solidFill>
            <a:srgbClr val="E42B67"/>
          </a:solidFill>
          <a:latin typeface="+mj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Calibri Light" panose="020F0302020204030204" pitchFamily="34" charset="0"/>
        <a:buChar char="○"/>
        <a:defRPr sz="1125" kern="1200">
          <a:solidFill>
            <a:srgbClr val="E42B67"/>
          </a:solidFill>
          <a:latin typeface="+mj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E42B67"/>
        </a:buClr>
        <a:buFont typeface="Symbol" panose="05050102010706020507" pitchFamily="18" charset="2"/>
        <a:buChar char=""/>
        <a:defRPr sz="1125" kern="1200">
          <a:solidFill>
            <a:srgbClr val="E42B67"/>
          </a:solidFill>
          <a:latin typeface="+mj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E42B67"/>
        </a:buClr>
        <a:buFont typeface="Calibri Light" panose="020F0302020204030204" pitchFamily="34" charset="0"/>
        <a:buChar char="›"/>
        <a:defRPr sz="1013" kern="1200">
          <a:solidFill>
            <a:srgbClr val="E42B67"/>
          </a:solidFill>
          <a:latin typeface="+mj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E42B67"/>
        </a:buClr>
        <a:buFont typeface="Calibri Light" panose="020F0302020204030204" pitchFamily="34" charset="0"/>
        <a:buChar char="‒"/>
        <a:defRPr sz="1013" kern="1200">
          <a:solidFill>
            <a:srgbClr val="E42B67"/>
          </a:solidFill>
          <a:latin typeface="+mj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A2E75F7E-DC89-4BD9-B858-9CD5D2963A19}"/>
              </a:ext>
            </a:extLst>
          </p:cNvPr>
          <p:cNvSpPr/>
          <p:nvPr userDrawn="1"/>
        </p:nvSpPr>
        <p:spPr>
          <a:xfrm rot="10800000">
            <a:off x="5639288" y="3950494"/>
            <a:ext cx="803747" cy="937065"/>
          </a:xfrm>
          <a:prstGeom prst="flowChartDelay">
            <a:avLst/>
          </a:prstGeom>
          <a:solidFill>
            <a:srgbClr val="6F8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962A6-2201-48C2-BD60-D43133CB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11785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109FE-B9CB-4C56-85F9-17319B59A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117857" cy="263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2928C-45C5-4C12-BF57-ACC92F7534B1}"/>
              </a:ext>
            </a:extLst>
          </p:cNvPr>
          <p:cNvSpPr txBox="1"/>
          <p:nvPr userDrawn="1"/>
        </p:nvSpPr>
        <p:spPr>
          <a:xfrm>
            <a:off x="6499560" y="43481"/>
            <a:ext cx="349198" cy="4844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GB" sz="1069" b="0" dirty="0">
                <a:solidFill>
                  <a:srgbClr val="6F8F3D"/>
                </a:solidFill>
              </a:rPr>
              <a:t>AFFORDABLE HOUSING: TIME TO THINK AND DO DIFFERENTLY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4B54D1-C486-4CB9-8518-BFB89A212A26}"/>
              </a:ext>
            </a:extLst>
          </p:cNvPr>
          <p:cNvCxnSpPr>
            <a:cxnSpLocks/>
          </p:cNvCxnSpPr>
          <p:nvPr userDrawn="1"/>
        </p:nvCxnSpPr>
        <p:spPr>
          <a:xfrm>
            <a:off x="6449617" y="273844"/>
            <a:ext cx="0" cy="4613716"/>
          </a:xfrm>
          <a:prstGeom prst="line">
            <a:avLst/>
          </a:prstGeom>
          <a:ln w="19050">
            <a:solidFill>
              <a:srgbClr val="6F8F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17613CD-38C2-4EBE-8F87-D9C03B1646A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69" y="4007844"/>
            <a:ext cx="596773" cy="7956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4E93A7-0C80-449E-893A-DBA7CA8DEE0C}"/>
              </a:ext>
            </a:extLst>
          </p:cNvPr>
          <p:cNvGrpSpPr/>
          <p:nvPr userDrawn="1"/>
        </p:nvGrpSpPr>
        <p:grpSpPr>
          <a:xfrm>
            <a:off x="471488" y="4306759"/>
            <a:ext cx="3220412" cy="496781"/>
            <a:chOff x="4063965" y="5766949"/>
            <a:chExt cx="5725177" cy="662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313C69-D7A6-4816-91FE-460416A169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674" y="5863895"/>
              <a:ext cx="2550081" cy="5654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EDAF5F-7A2D-455E-9414-D877C37B6B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25" y="5843944"/>
              <a:ext cx="1892917" cy="5804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59D723-D6BE-4360-A20E-CD76E38F8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965" y="5766949"/>
              <a:ext cx="469935" cy="631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75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chemeClr val="bg1"/>
          </a:solidFill>
          <a:highlight>
            <a:srgbClr val="6F8F3D"/>
          </a:highlight>
          <a:latin typeface="+mn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None/>
        <a:defRPr sz="1350" kern="1200">
          <a:solidFill>
            <a:srgbClr val="6F8F3D"/>
          </a:solidFill>
          <a:latin typeface="+mj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Calibri Light" panose="020F0302020204030204" pitchFamily="34" charset="0"/>
        <a:buChar char="○"/>
        <a:defRPr sz="1125" kern="1200">
          <a:solidFill>
            <a:srgbClr val="6F8F3D"/>
          </a:solidFill>
          <a:latin typeface="+mj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6F8F3D"/>
        </a:buClr>
        <a:buFont typeface="Symbol" panose="05050102010706020507" pitchFamily="18" charset="2"/>
        <a:buChar char=""/>
        <a:defRPr sz="1125" kern="1200">
          <a:solidFill>
            <a:srgbClr val="6F8F3D"/>
          </a:solidFill>
          <a:latin typeface="+mj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6F8F3D"/>
        </a:buClr>
        <a:buFont typeface="Calibri Light" panose="020F0302020204030204" pitchFamily="34" charset="0"/>
        <a:buChar char="›"/>
        <a:defRPr sz="1013" kern="1200">
          <a:solidFill>
            <a:srgbClr val="6F8F3D"/>
          </a:solidFill>
          <a:latin typeface="+mj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6F8F3D"/>
        </a:buClr>
        <a:buFont typeface="Calibri Light" panose="020F0302020204030204" pitchFamily="34" charset="0"/>
        <a:buChar char="‒"/>
        <a:defRPr sz="1013" kern="1200">
          <a:solidFill>
            <a:srgbClr val="6F8F3D"/>
          </a:solidFill>
          <a:latin typeface="+mj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Delay 16">
            <a:extLst>
              <a:ext uri="{FF2B5EF4-FFF2-40B4-BE49-F238E27FC236}">
                <a16:creationId xmlns:a16="http://schemas.microsoft.com/office/drawing/2014/main" id="{A2E75F7E-DC89-4BD9-B858-9CD5D2963A19}"/>
              </a:ext>
            </a:extLst>
          </p:cNvPr>
          <p:cNvSpPr/>
          <p:nvPr userDrawn="1"/>
        </p:nvSpPr>
        <p:spPr>
          <a:xfrm rot="10800000">
            <a:off x="5639288" y="3950494"/>
            <a:ext cx="803747" cy="937065"/>
          </a:xfrm>
          <a:prstGeom prst="flowChartDelay">
            <a:avLst/>
          </a:prstGeom>
          <a:solidFill>
            <a:srgbClr val="DDA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F962A6-2201-48C2-BD60-D43133CB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273844"/>
            <a:ext cx="5117853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109FE-B9CB-4C56-85F9-17319B59A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117857" cy="263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2928C-45C5-4C12-BF57-ACC92F7534B1}"/>
              </a:ext>
            </a:extLst>
          </p:cNvPr>
          <p:cNvSpPr txBox="1"/>
          <p:nvPr userDrawn="1"/>
        </p:nvSpPr>
        <p:spPr>
          <a:xfrm>
            <a:off x="6499560" y="43481"/>
            <a:ext cx="349198" cy="48440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l"/>
            <a:r>
              <a:rPr lang="en-GB" sz="1069" b="0" dirty="0">
                <a:solidFill>
                  <a:srgbClr val="DDA12C"/>
                </a:solidFill>
              </a:rPr>
              <a:t>AFFORDABLE HOUSING: TIME TO THINK AND DO DIFFERENTLY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4B54D1-C486-4CB9-8518-BFB89A212A26}"/>
              </a:ext>
            </a:extLst>
          </p:cNvPr>
          <p:cNvCxnSpPr>
            <a:cxnSpLocks/>
          </p:cNvCxnSpPr>
          <p:nvPr userDrawn="1"/>
        </p:nvCxnSpPr>
        <p:spPr>
          <a:xfrm>
            <a:off x="6449617" y="273844"/>
            <a:ext cx="0" cy="4613716"/>
          </a:xfrm>
          <a:prstGeom prst="line">
            <a:avLst/>
          </a:prstGeom>
          <a:ln w="19050">
            <a:solidFill>
              <a:srgbClr val="DDA1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17613CD-38C2-4EBE-8F87-D9C03B1646A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69" y="4007844"/>
            <a:ext cx="596773" cy="7956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0AB551-CAA5-4231-90E9-5EBF131CF638}"/>
              </a:ext>
            </a:extLst>
          </p:cNvPr>
          <p:cNvGrpSpPr/>
          <p:nvPr userDrawn="1"/>
        </p:nvGrpSpPr>
        <p:grpSpPr>
          <a:xfrm>
            <a:off x="471488" y="4306759"/>
            <a:ext cx="3220412" cy="496781"/>
            <a:chOff x="4063965" y="5766949"/>
            <a:chExt cx="5725177" cy="662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923A23-FC6B-410D-9F69-A3133346CF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674" y="5863895"/>
              <a:ext cx="2550081" cy="5654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B5E0AA2-66AD-4EF9-8247-76D70AB1AD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25" y="5843944"/>
              <a:ext cx="1892917" cy="58044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359031E-859B-4DDC-AFB0-2949BE21C2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965" y="5766949"/>
              <a:ext cx="469935" cy="6312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58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chemeClr val="bg1"/>
          </a:solidFill>
          <a:highlight>
            <a:srgbClr val="DDA12C"/>
          </a:highlight>
          <a:latin typeface="+mn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None/>
        <a:defRPr sz="1350" kern="1200">
          <a:solidFill>
            <a:srgbClr val="DDA12C"/>
          </a:solidFill>
          <a:latin typeface="+mj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Calibri Light" panose="020F0302020204030204" pitchFamily="34" charset="0"/>
        <a:buChar char="○"/>
        <a:defRPr sz="1125" kern="1200">
          <a:solidFill>
            <a:srgbClr val="DDA12C"/>
          </a:solidFill>
          <a:latin typeface="+mj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DDA12C"/>
        </a:buClr>
        <a:buFont typeface="Symbol" panose="05050102010706020507" pitchFamily="18" charset="2"/>
        <a:buChar char=""/>
        <a:defRPr sz="1125" kern="1200">
          <a:solidFill>
            <a:srgbClr val="DDA12C"/>
          </a:solidFill>
          <a:latin typeface="+mj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DDA12C"/>
        </a:buClr>
        <a:buFont typeface="Calibri Light" panose="020F0302020204030204" pitchFamily="34" charset="0"/>
        <a:buChar char="›"/>
        <a:defRPr sz="1013" kern="1200">
          <a:solidFill>
            <a:srgbClr val="DDA12C"/>
          </a:solidFill>
          <a:latin typeface="+mj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DDA12C"/>
        </a:buClr>
        <a:buFont typeface="Calibri Light" panose="020F0302020204030204" pitchFamily="34" charset="0"/>
        <a:buChar char="‒"/>
        <a:defRPr sz="1013" kern="1200">
          <a:solidFill>
            <a:srgbClr val="DDA12C"/>
          </a:solidFill>
          <a:latin typeface="+mj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1616EF2-4014-493B-A5EA-885A2116A1D5}"/>
              </a:ext>
            </a:extLst>
          </p:cNvPr>
          <p:cNvGrpSpPr/>
          <p:nvPr userDrawn="1"/>
        </p:nvGrpSpPr>
        <p:grpSpPr>
          <a:xfrm>
            <a:off x="0" y="-10220"/>
            <a:ext cx="6858000" cy="5153720"/>
            <a:chOff x="91507" y="-15369"/>
            <a:chExt cx="12100493" cy="68716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2B2690-D4B6-4062-BEBE-E0E3C19661D3}"/>
                </a:ext>
              </a:extLst>
            </p:cNvPr>
            <p:cNvSpPr/>
            <p:nvPr userDrawn="1"/>
          </p:nvSpPr>
          <p:spPr>
            <a:xfrm>
              <a:off x="91507" y="-15368"/>
              <a:ext cx="3674978" cy="3514008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83B58D-FF0C-4942-BC80-F3651C167AF4}"/>
                </a:ext>
              </a:extLst>
            </p:cNvPr>
            <p:cNvSpPr/>
            <p:nvPr userDrawn="1"/>
          </p:nvSpPr>
          <p:spPr>
            <a:xfrm>
              <a:off x="3762375" y="-15369"/>
              <a:ext cx="8429625" cy="34636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4EC995-9B8E-4F67-BE4A-25BC45310A7F}"/>
                </a:ext>
              </a:extLst>
            </p:cNvPr>
            <p:cNvSpPr/>
            <p:nvPr userDrawn="1"/>
          </p:nvSpPr>
          <p:spPr>
            <a:xfrm>
              <a:off x="91508" y="3471338"/>
              <a:ext cx="3733892" cy="338492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78472-1FB9-4797-B0C5-7CA8FD947182}"/>
                </a:ext>
              </a:extLst>
            </p:cNvPr>
            <p:cNvSpPr/>
            <p:nvPr userDrawn="1"/>
          </p:nvSpPr>
          <p:spPr>
            <a:xfrm>
              <a:off x="3817315" y="3448236"/>
              <a:ext cx="8374685" cy="340802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FD01DE-2189-445B-9508-D4FB775482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343"/>
          <a:stretch/>
        </p:blipFill>
        <p:spPr>
          <a:xfrm>
            <a:off x="1173178" y="1607649"/>
            <a:ext cx="1843045" cy="18759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36E42D-5FBF-4492-940B-C8CE6AEE3C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71" y="4510135"/>
            <a:ext cx="736468" cy="3308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F06E91-4295-4673-8930-C3D51AD08C6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89" y="4510488"/>
            <a:ext cx="1108275" cy="330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56C4D6-7BB0-455C-9242-F15550D52E5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42" y="4391944"/>
            <a:ext cx="248571" cy="4490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C0C1AE-3CA2-48CD-B3DF-59C6E8A62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8" b="1374"/>
          <a:stretch/>
        </p:blipFill>
        <p:spPr>
          <a:xfrm>
            <a:off x="2519419" y="3619720"/>
            <a:ext cx="1255959" cy="3305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D593AE0-2720-4428-95FF-6106A0F6A467}"/>
              </a:ext>
            </a:extLst>
          </p:cNvPr>
          <p:cNvSpPr txBox="1"/>
          <p:nvPr userDrawn="1"/>
        </p:nvSpPr>
        <p:spPr>
          <a:xfrm>
            <a:off x="6494708" y="57044"/>
            <a:ext cx="349198" cy="4844079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l"/>
            <a:r>
              <a:rPr lang="en-GB" sz="1069" b="0" dirty="0">
                <a:solidFill>
                  <a:schemeClr val="bg1"/>
                </a:solidFill>
              </a:rPr>
              <a:t>AFFORDABLE HOUSING: TIME TO THINK AND DO DIFFERENTLY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BB5C8D4-4F49-4821-A47B-0D8BB473EC15}"/>
              </a:ext>
            </a:extLst>
          </p:cNvPr>
          <p:cNvCxnSpPr>
            <a:cxnSpLocks/>
          </p:cNvCxnSpPr>
          <p:nvPr userDrawn="1"/>
        </p:nvCxnSpPr>
        <p:spPr>
          <a:xfrm>
            <a:off x="6449617" y="273844"/>
            <a:ext cx="0" cy="461371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DE65D16-E308-44A4-8C31-187A99200583}"/>
              </a:ext>
            </a:extLst>
          </p:cNvPr>
          <p:cNvSpPr txBox="1"/>
          <p:nvPr userDrawn="1"/>
        </p:nvSpPr>
        <p:spPr>
          <a:xfrm rot="5400000">
            <a:off x="2865580" y="3607752"/>
            <a:ext cx="357790" cy="987466"/>
          </a:xfrm>
          <a:prstGeom prst="rect">
            <a:avLst/>
          </a:prstGeom>
          <a:noFill/>
          <a:ln>
            <a:noFill/>
          </a:ln>
        </p:spPr>
        <p:txBody>
          <a:bodyPr vert="vert270" wrap="square" rtlCol="0">
            <a:spAutoFit/>
          </a:bodyPr>
          <a:lstStyle/>
          <a:p>
            <a:pPr algn="l"/>
            <a:r>
              <a:rPr lang="en-GB" sz="1125" b="0" dirty="0">
                <a:solidFill>
                  <a:schemeClr val="bg1"/>
                </a:solidFill>
                <a:latin typeface="+mj-lt"/>
              </a:rPr>
              <a:t>an initiative of</a:t>
            </a:r>
          </a:p>
        </p:txBody>
      </p:sp>
    </p:spTree>
    <p:extLst>
      <p:ext uri="{BB962C8B-B14F-4D97-AF65-F5344CB8AC3E}">
        <p14:creationId xmlns:p14="http://schemas.microsoft.com/office/powerpoint/2010/main" val="309361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hf hdr="0" ftr="0" dt="0"/>
  <p:txStyles>
    <p:titleStyle>
      <a:lvl1pPr algn="ctr" defTabSz="514350" rtl="0" eaLnBrk="1" latinLnBrk="0" hangingPunct="1">
        <a:lnSpc>
          <a:spcPct val="90000"/>
        </a:lnSpc>
        <a:spcBef>
          <a:spcPct val="0"/>
        </a:spcBef>
        <a:buNone/>
        <a:defRPr sz="2475" b="1" kern="1200">
          <a:solidFill>
            <a:srgbClr val="35121C"/>
          </a:solidFill>
          <a:latin typeface="+mn-lt"/>
          <a:ea typeface="+mj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None/>
        <a:defRPr sz="1350" kern="1200">
          <a:solidFill>
            <a:srgbClr val="35121C"/>
          </a:solidFill>
          <a:latin typeface="+mj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Calibri Light" panose="020F0302020204030204" pitchFamily="34" charset="0"/>
        <a:buChar char="○"/>
        <a:defRPr sz="1125" kern="1200">
          <a:solidFill>
            <a:srgbClr val="35121C"/>
          </a:solidFill>
          <a:latin typeface="+mj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35121C"/>
        </a:buClr>
        <a:buFont typeface="Symbol" panose="05050102010706020507" pitchFamily="18" charset="2"/>
        <a:buChar char=""/>
        <a:defRPr sz="1125" kern="1200">
          <a:solidFill>
            <a:srgbClr val="35121C"/>
          </a:solidFill>
          <a:latin typeface="+mj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35121C"/>
        </a:buClr>
        <a:buFont typeface="Calibri Light" panose="020F0302020204030204" pitchFamily="34" charset="0"/>
        <a:buChar char="›"/>
        <a:defRPr sz="1013" kern="1200">
          <a:solidFill>
            <a:srgbClr val="35121C"/>
          </a:solidFill>
          <a:latin typeface="+mj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35121C"/>
        </a:buClr>
        <a:buFont typeface="Calibri Light" panose="020F0302020204030204" pitchFamily="34" charset="0"/>
        <a:buChar char="‒"/>
        <a:defRPr sz="1013" kern="1200">
          <a:solidFill>
            <a:srgbClr val="35121C"/>
          </a:solidFill>
          <a:latin typeface="+mj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ebank.org/en/news-and-publications/news/ensuring-success-european-recovery-plan-france/" TargetMode="External"/><Relationship Id="rId2" Type="http://schemas.openxmlformats.org/officeDocument/2006/relationships/hyperlink" Target="https://www.union-habitat.org/communiques-presse/crise-du-coronavirus-covid-19-les-propositions-du-mouvement-hlm-pour-accompagner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urhomesourdeal.eu/post/green-recovery-for-denmark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dw.com/en/berlin-landlords-forced-to-reduce-rents/a-55704047" TargetMode="Externa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homesourdeal.eu/affordable-housing-initiative" TargetMode="External"/><Relationship Id="rId2" Type="http://schemas.openxmlformats.org/officeDocument/2006/relationships/hyperlink" Target="https://bit.ly/2J4D8zN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jpg"/><Relationship Id="rId4" Type="http://schemas.openxmlformats.org/officeDocument/2006/relationships/hyperlink" Target="https://4232610a-db1f-486b-890c-9f1a934214d0.filesusr.com/ugd/8ac5c3_33f14bd47a784d458549ef54850143aa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oecd-ilibrary.org/view/?ref=133_133639-s08q2ridhf&amp;title=Building-back-better-_A-sustainable-resilient-recovery-after-Covid-19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ad.oecd-ilibrary.org/view/?ref=133_133639-s08q2ridhf&amp;title=Building-back-better-_A-sustainable-resilient-recovery-after-Covid-19" TargetMode="External"/><Relationship Id="rId2" Type="http://schemas.openxmlformats.org/officeDocument/2006/relationships/hyperlink" Target="https://www.oecd-ilibrary.org/environment/what-policies-for-greening-the-crisis-response-and-economic-recovery_c50f186f-en;jsessionid=Sc1CdaB04C_PiZtKdul2isWR.ip-10-240-5-113" TargetMode="External"/><Relationship Id="rId1" Type="http://schemas.openxmlformats.org/officeDocument/2006/relationships/slideLayout" Target="../slideLayouts/slideLayout16.xml"/><Relationship Id="rId5" Type="http://schemas.openxmlformats.org/officeDocument/2006/relationships/hyperlink" Target="file:///C:\Users\stopp\Downloads\090166e5cb1a650e.pdf" TargetMode="External"/><Relationship Id="rId4" Type="http://schemas.openxmlformats.org/officeDocument/2006/relationships/hyperlink" Target="https://unhabitat.org/sites/default/files/2020/04/covid19_policy_and_programmatic_framework_eng-02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E7CD84-7F49-4140-ACD4-51A9D0564D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79783"/>
            <a:ext cx="6858000" cy="923330"/>
          </a:xfrm>
        </p:spPr>
        <p:txBody>
          <a:bodyPr/>
          <a:lstStyle/>
          <a:p>
            <a:r>
              <a:rPr lang="en-GB" dirty="0"/>
              <a:t>Can COVID response redirect focus</a:t>
            </a:r>
            <a:br>
              <a:rPr lang="en-GB" dirty="0"/>
            </a:br>
            <a:r>
              <a:rPr lang="en-GB" dirty="0"/>
              <a:t>of European housing systems?</a:t>
            </a:r>
            <a:endParaRPr lang="en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6428EC-EE6F-4B92-BEA5-9408D72129A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9438" y="2993156"/>
            <a:ext cx="5834322" cy="801827"/>
          </a:xfrm>
        </p:spPr>
        <p:txBody>
          <a:bodyPr/>
          <a:lstStyle/>
          <a:p>
            <a:pPr algn="l"/>
            <a:r>
              <a:rPr lang="en-AU" b="1" i="0" dirty="0">
                <a:effectLst/>
                <a:latin typeface="Arial" panose="020B0604020202020204" pitchFamily="34" charset="0"/>
              </a:rPr>
              <a:t>Covid-19 Global Housing Policies</a:t>
            </a:r>
            <a:r>
              <a:rPr lang="en-AU" b="1" dirty="0">
                <a:latin typeface="Arial" panose="020B0604020202020204" pitchFamily="34" charset="0"/>
              </a:rPr>
              <a:t> Project</a:t>
            </a:r>
            <a:r>
              <a:rPr lang="en-AU" b="1" i="0" dirty="0">
                <a:effectLst/>
                <a:latin typeface="Arial" panose="020B0604020202020204" pitchFamily="34" charset="0"/>
              </a:rPr>
              <a:t> </a:t>
            </a:r>
            <a:r>
              <a:rPr lang="en-AU" b="0" i="0" dirty="0">
                <a:effectLst/>
                <a:latin typeface="Arial" panose="020B0604020202020204" pitchFamily="34" charset="0"/>
              </a:rPr>
              <a:t>Housing Research Collaborative with UBC and University of Ottawa</a:t>
            </a:r>
            <a:endParaRPr lang="en-AU" b="1" i="0" dirty="0">
              <a:effectLst/>
              <a:latin typeface="Arial" panose="020B0604020202020204" pitchFamily="34" charset="0"/>
            </a:endParaRPr>
          </a:p>
          <a:p>
            <a:r>
              <a:rPr lang="en-GB" sz="1100" dirty="0"/>
              <a:t>Dr Julie Lawson, Centre for Urban Research, RMIT</a:t>
            </a:r>
          </a:p>
          <a:p>
            <a:r>
              <a:rPr lang="en-GB" sz="1100" dirty="0"/>
              <a:t>Julie.lawson@rmit.edu.au</a:t>
            </a:r>
            <a:endParaRPr lang="en-NL" sz="1100" dirty="0"/>
          </a:p>
        </p:txBody>
      </p:sp>
    </p:spTree>
    <p:extLst>
      <p:ext uri="{BB962C8B-B14F-4D97-AF65-F5344CB8AC3E}">
        <p14:creationId xmlns:p14="http://schemas.microsoft.com/office/powerpoint/2010/main" val="282333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09AE-A54C-4C75-94DA-D4472861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64" y="38153"/>
            <a:ext cx="5684701" cy="1357615"/>
          </a:xfrm>
          <a:solidFill>
            <a:schemeClr val="bg1"/>
          </a:solidFill>
        </p:spPr>
        <p:txBody>
          <a:bodyPr/>
          <a:lstStyle/>
          <a:p>
            <a:r>
              <a:rPr lang="en-GB" sz="2400" dirty="0"/>
              <a:t>French social landlords aim for green social housing and broaden public interest banking alliance</a:t>
            </a:r>
            <a:endParaRPr lang="en-NL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58EBC0-D35B-49D9-85CC-92DBA44B6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374" y="1389049"/>
            <a:ext cx="5364882" cy="2897981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sz="1100" dirty="0"/>
              <a:t>Social landlords are </a:t>
            </a:r>
            <a:r>
              <a:rPr lang="en-GB" sz="1100" dirty="0">
                <a:solidFill>
                  <a:srgbClr val="FF0000"/>
                </a:solidFill>
              </a:rPr>
              <a:t>accelerating the switch to low-emission energy </a:t>
            </a:r>
            <a:r>
              <a:rPr lang="en-GB" sz="1100" dirty="0"/>
              <a:t>and ensure improvements passed on to tenants further reducing energy related poverty.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Social landlords committed to local low-carbon construction supply chains, scale efficiency and recycling of materials, towards a more circular economy (</a:t>
            </a:r>
            <a:r>
              <a:rPr lang="en-GB" sz="1100" u="sng" dirty="0">
                <a:hlinkClick r:id="rId2"/>
              </a:rPr>
              <a:t>Union-Habitat, 2020</a:t>
            </a:r>
            <a:r>
              <a:rPr lang="en-GB" sz="1100" dirty="0"/>
              <a:t>).</a:t>
            </a:r>
            <a:endParaRPr lang="en-NL" sz="1100" dirty="0"/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P</a:t>
            </a:r>
            <a:r>
              <a:rPr lang="en-NL" sz="1100" dirty="0"/>
              <a:t>ropos</a:t>
            </a:r>
            <a:r>
              <a:rPr lang="en-GB" sz="1100" dirty="0"/>
              <a:t>e</a:t>
            </a:r>
            <a:r>
              <a:rPr lang="en-NL" sz="1100" dirty="0"/>
              <a:t> a </a:t>
            </a:r>
            <a:r>
              <a:rPr lang="en-NL" sz="1100" dirty="0">
                <a:solidFill>
                  <a:srgbClr val="FF0000"/>
                </a:solidFill>
              </a:rPr>
              <a:t>3-year plan </a:t>
            </a:r>
            <a:r>
              <a:rPr lang="en-GB" sz="1100" dirty="0">
                <a:solidFill>
                  <a:srgbClr val="FF0000"/>
                </a:solidFill>
              </a:rPr>
              <a:t>of</a:t>
            </a:r>
            <a:r>
              <a:rPr lang="en-NL" sz="1100" dirty="0">
                <a:solidFill>
                  <a:srgbClr val="FF0000"/>
                </a:solidFill>
              </a:rPr>
              <a:t> new production and rehabilitation</a:t>
            </a:r>
            <a:r>
              <a:rPr lang="en-GB" sz="1100" dirty="0">
                <a:solidFill>
                  <a:srgbClr val="FF0000"/>
                </a:solidFill>
              </a:rPr>
              <a:t> </a:t>
            </a:r>
            <a:r>
              <a:rPr lang="en-NL" sz="1100" dirty="0"/>
              <a:t>to preserve nearly 500,000 jobs in the sector </a:t>
            </a:r>
            <a:r>
              <a:rPr lang="en-GB" sz="1100" dirty="0"/>
              <a:t>&gt;</a:t>
            </a:r>
            <a:r>
              <a:rPr lang="en-NL" sz="1100" dirty="0"/>
              <a:t> 300,000 housing units and improving 400,000</a:t>
            </a:r>
            <a:r>
              <a:rPr lang="en-GB" sz="1100" dirty="0"/>
              <a:t>, </a:t>
            </a:r>
            <a:r>
              <a:rPr lang="en-NL" sz="1100" dirty="0"/>
              <a:t>depend</a:t>
            </a:r>
            <a:r>
              <a:rPr lang="en-GB" sz="1100" dirty="0" err="1"/>
              <a:t>ing</a:t>
            </a:r>
            <a:r>
              <a:rPr lang="en-NL" sz="1100" dirty="0"/>
              <a:t> on the capacity of construction companies and their subcontractors and suppliers to meet demand. </a:t>
            </a:r>
            <a:endParaRPr lang="en-GB" sz="1100" dirty="0"/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In developing</a:t>
            </a:r>
            <a:r>
              <a:rPr lang="en-NL" sz="1100" dirty="0"/>
              <a:t> the supply of social housing, in particular </a:t>
            </a:r>
            <a:r>
              <a:rPr lang="en-GB" sz="1100" dirty="0"/>
              <a:t>low income</a:t>
            </a:r>
            <a:r>
              <a:rPr lang="en-NL" sz="1100" dirty="0"/>
              <a:t> and </a:t>
            </a:r>
            <a:r>
              <a:rPr lang="en-GB" sz="1100" dirty="0"/>
              <a:t>very low income households</a:t>
            </a:r>
            <a:r>
              <a:rPr lang="en-NL" sz="1100" dirty="0"/>
              <a:t>, improv</a:t>
            </a:r>
            <a:r>
              <a:rPr lang="en-GB" sz="1100" dirty="0" err="1"/>
              <a:t>ing</a:t>
            </a:r>
            <a:r>
              <a:rPr lang="en-NL" sz="1100" dirty="0"/>
              <a:t> </a:t>
            </a:r>
            <a:r>
              <a:rPr lang="en-GB" sz="1100" dirty="0"/>
              <a:t>the</a:t>
            </a:r>
            <a:r>
              <a:rPr lang="en-NL" sz="1100" dirty="0"/>
              <a:t> quality of housing and maintaining a high level of urban </a:t>
            </a:r>
            <a:r>
              <a:rPr lang="en-GB" sz="1100" dirty="0"/>
              <a:t>design (</a:t>
            </a:r>
            <a:r>
              <a:rPr lang="en-GB" sz="1100" u="sng" dirty="0">
                <a:hlinkClick r:id="rId2"/>
              </a:rPr>
              <a:t>Union-Habitat, 2020</a:t>
            </a:r>
            <a:r>
              <a:rPr lang="en-GB" sz="1100" dirty="0"/>
              <a:t>).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>
                <a:solidFill>
                  <a:srgbClr val="FF0000"/>
                </a:solidFill>
              </a:rPr>
              <a:t>New #socialhousingalliance for investment formed between CDC, EIB and </a:t>
            </a:r>
            <a:r>
              <a:rPr lang="en-GB" sz="11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COEB</a:t>
            </a:r>
            <a:r>
              <a:rPr lang="en-GB" sz="1100" dirty="0">
                <a:solidFill>
                  <a:srgbClr val="FF0000"/>
                </a:solidFill>
              </a:rPr>
              <a:t>.</a:t>
            </a:r>
          </a:p>
          <a:p>
            <a:endParaRPr lang="en-NL" sz="1100" dirty="0"/>
          </a:p>
          <a:p>
            <a:endParaRPr lang="en-NL" sz="1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997B96-6827-4DBA-86BE-4B6DDD530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7728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010C-17CF-4020-997A-2D9D809E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9" y="157070"/>
            <a:ext cx="5903064" cy="994172"/>
          </a:xfrm>
        </p:spPr>
        <p:txBody>
          <a:bodyPr anchor="t">
            <a:normAutofit/>
          </a:bodyPr>
          <a:lstStyle/>
          <a:p>
            <a:r>
              <a:rPr lang="en-GB" sz="2400" dirty="0"/>
              <a:t>New investment alliance between public interest banks – pre COVID</a:t>
            </a:r>
            <a:endParaRPr lang="en-NL" sz="24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622ADAE-FBDE-49F8-8923-8B45626A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19" y="1036289"/>
            <a:ext cx="5676162" cy="319284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5E7E12-8302-4963-B745-EE40CAEDBC91}"/>
              </a:ext>
            </a:extLst>
          </p:cNvPr>
          <p:cNvSpPr txBox="1"/>
          <p:nvPr/>
        </p:nvSpPr>
        <p:spPr>
          <a:xfrm>
            <a:off x="129597" y="4340099"/>
            <a:ext cx="664125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For details of </a:t>
            </a:r>
            <a:r>
              <a:rPr lang="en-GB" sz="1200" b="0" i="1" dirty="0">
                <a:solidFill>
                  <a:srgbClr val="333333"/>
                </a:solidFill>
                <a:effectLst/>
                <a:latin typeface="Open Sans"/>
              </a:rPr>
              <a:t>New European alliance for sustainable and inclusive social housing see: </a:t>
            </a:r>
            <a:r>
              <a:rPr lang="en-NL" sz="1200" dirty="0"/>
              <a:t>https://coebank.org/en/news-and-publications/news/ensuring-success-european-recovery-plan-france/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22D722-108D-4B3F-845D-D73F6862EF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5930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4E2CAB-E262-47F4-8AD8-50668FD21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7673" y="2062520"/>
            <a:ext cx="5663724" cy="2573999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sz="900" dirty="0"/>
              <a:t>In </a:t>
            </a:r>
            <a:r>
              <a:rPr lang="en-GB" sz="1000" dirty="0"/>
              <a:t>Denmark, the </a:t>
            </a:r>
            <a:r>
              <a:rPr lang="en-GB" sz="1000" b="1" dirty="0"/>
              <a:t>government</a:t>
            </a:r>
            <a:r>
              <a:rPr lang="en-GB" sz="1000" dirty="0"/>
              <a:t> proposes to </a:t>
            </a:r>
            <a:r>
              <a:rPr lang="en-GB" sz="1000" dirty="0">
                <a:solidFill>
                  <a:srgbClr val="FF0000"/>
                </a:solidFill>
              </a:rPr>
              <a:t>allocate DKK 30 billion (€4 billion, A$6.5 billion) for green renovations in the social housing sector </a:t>
            </a:r>
            <a:r>
              <a:rPr lang="en-GB" sz="1000" dirty="0"/>
              <a:t>as a first step towards their green recovery (</a:t>
            </a:r>
            <a:r>
              <a:rPr lang="en-GB" sz="1000" u="sng" dirty="0">
                <a:hlinkClick r:id="rId2"/>
              </a:rPr>
              <a:t>Ourhomesourdeal, 2020</a:t>
            </a:r>
            <a:r>
              <a:rPr lang="en-GB" sz="1000" dirty="0"/>
              <a:t>).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The Danish program aims </a:t>
            </a:r>
            <a:r>
              <a:rPr lang="en-GB" sz="1000" dirty="0">
                <a:solidFill>
                  <a:srgbClr val="FF0000"/>
                </a:solidFill>
              </a:rPr>
              <a:t>to lift the standard of older properties to reach contemporary energy standards,</a:t>
            </a:r>
            <a:r>
              <a:rPr lang="en-GB" sz="1000" dirty="0"/>
              <a:t> insulating exterior walls, rooves and ceilings and replacing old windows for energy windows, to make substantial heat savings (between 30 and 40%).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The proposal also has the potential to substantially increase housing affordability and reduce energy poverty.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Furthermore, due to </a:t>
            </a:r>
            <a:r>
              <a:rPr lang="en-GB" sz="1000" dirty="0">
                <a:solidFill>
                  <a:srgbClr val="FF0000"/>
                </a:solidFill>
              </a:rPr>
              <a:t>economies of scale</a:t>
            </a:r>
            <a:r>
              <a:rPr lang="en-GB" sz="1000" dirty="0"/>
              <a:t>, renovations can facilitate more accessible homes for the elderly and disabled people.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Builds on previous efforts. Since 2003, the social housing sector in Denmark has delivered more than 15,700 accessible homes. 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By 2020 aims to provide 3,300 full-time jobs in the construction sector and 7,800 in 2021</a:t>
            </a:r>
            <a:r>
              <a:rPr lang="en-GB" sz="1100" dirty="0"/>
              <a:t>. </a:t>
            </a:r>
            <a:endParaRPr lang="en-NL" sz="1100" dirty="0"/>
          </a:p>
          <a:p>
            <a:endParaRPr lang="en-NL" sz="1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5D23B1-6F28-4F5A-AD57-BE2954B1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913" y="216450"/>
            <a:ext cx="2616380" cy="1964563"/>
          </a:xfrm>
        </p:spPr>
        <p:txBody>
          <a:bodyPr/>
          <a:lstStyle/>
          <a:p>
            <a:r>
              <a:rPr lang="en-GB" sz="2400" dirty="0"/>
              <a:t>Denmark invests own building fund for climate, comfort and jobs</a:t>
            </a:r>
            <a:endParaRPr lang="en-NL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9B08D7-9E2A-49BF-A303-84BFC0F028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12</a:t>
            </a:fld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60A156-A8CD-4C2C-AD58-94D3AF6BCD0A}"/>
              </a:ext>
            </a:extLst>
          </p:cNvPr>
          <p:cNvSpPr txBox="1"/>
          <p:nvPr/>
        </p:nvSpPr>
        <p:spPr>
          <a:xfrm>
            <a:off x="3928533" y="-10377"/>
            <a:ext cx="2041452" cy="203132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GB" b="1" dirty="0"/>
              <a:t>Land policies</a:t>
            </a:r>
          </a:p>
          <a:p>
            <a:pPr algn="l"/>
            <a:r>
              <a:rPr lang="en-GB" b="1" dirty="0"/>
              <a:t>Not for profit</a:t>
            </a:r>
          </a:p>
          <a:p>
            <a:pPr algn="l"/>
            <a:r>
              <a:rPr lang="en-GB" b="1" dirty="0"/>
              <a:t>Tenant managed</a:t>
            </a:r>
          </a:p>
          <a:p>
            <a:pPr algn="l"/>
            <a:r>
              <a:rPr lang="en-GB" b="1" dirty="0"/>
              <a:t>Self financing</a:t>
            </a:r>
          </a:p>
          <a:p>
            <a:pPr algn="l"/>
            <a:r>
              <a:rPr lang="en-GB" b="1" dirty="0"/>
              <a:t>Revolving fund</a:t>
            </a:r>
          </a:p>
          <a:p>
            <a:pPr algn="l"/>
            <a:r>
              <a:rPr lang="en-GB" b="1" dirty="0"/>
              <a:t>Purposeful and Countercyclical </a:t>
            </a:r>
            <a:endParaRPr lang="en-NL" b="1" dirty="0"/>
          </a:p>
        </p:txBody>
      </p:sp>
    </p:spTree>
    <p:extLst>
      <p:ext uri="{BB962C8B-B14F-4D97-AF65-F5344CB8AC3E}">
        <p14:creationId xmlns:p14="http://schemas.microsoft.com/office/powerpoint/2010/main" val="96744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91D37A-8E2A-4FAF-9126-BC1AB7C04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351" y="92869"/>
            <a:ext cx="6321298" cy="4278534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D28817FE-43EE-4605-A87A-06EAA2ACFE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657475" y="4959118"/>
            <a:ext cx="1543050" cy="274637"/>
          </a:xfrm>
        </p:spPr>
        <p:txBody>
          <a:bodyPr/>
          <a:lstStyle/>
          <a:p>
            <a:pPr>
              <a:spcAft>
                <a:spcPts val="600"/>
              </a:spcAft>
            </a:pPr>
            <a:fld id="{1496E9E6-392B-B64A-85D6-1354B0EA1A88}" type="slidenum">
              <a:rPr lang="en-AU" smtClean="0"/>
              <a:pPr>
                <a:spcAft>
                  <a:spcPts val="600"/>
                </a:spcAft>
              </a:pPr>
              <a:t>13</a:t>
            </a:fld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B4E04-139F-4371-AA47-C21E154888BC}"/>
              </a:ext>
            </a:extLst>
          </p:cNvPr>
          <p:cNvSpPr txBox="1"/>
          <p:nvPr/>
        </p:nvSpPr>
        <p:spPr>
          <a:xfrm>
            <a:off x="56707" y="4297680"/>
            <a:ext cx="6599273" cy="43088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AU" sz="1050" dirty="0"/>
              <a:t>Source: </a:t>
            </a:r>
            <a:r>
              <a:rPr lang="en-AU" sz="1050" dirty="0" err="1"/>
              <a:t>Noring</a:t>
            </a:r>
            <a:r>
              <a:rPr lang="en-AU" sz="1050" dirty="0"/>
              <a:t> (undated) Financing the Inclusive City</a:t>
            </a:r>
          </a:p>
          <a:p>
            <a:pPr algn="l"/>
            <a:r>
              <a:rPr lang="en-AU" sz="1050" dirty="0"/>
              <a:t>See also https://www.ourhomesourdeal.eu/post/green-recovery-for-denmark</a:t>
            </a:r>
            <a:endParaRPr lang="en-NL" sz="1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8CD121F-6C0D-4EDC-B0C5-034377F4430D}"/>
              </a:ext>
            </a:extLst>
          </p:cNvPr>
          <p:cNvSpPr/>
          <p:nvPr/>
        </p:nvSpPr>
        <p:spPr>
          <a:xfrm>
            <a:off x="453656" y="1453116"/>
            <a:ext cx="2658139" cy="141058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C2E770AA-C08E-477B-AEC5-F67347980867}"/>
              </a:ext>
            </a:extLst>
          </p:cNvPr>
          <p:cNvSpPr/>
          <p:nvPr/>
        </p:nvSpPr>
        <p:spPr>
          <a:xfrm>
            <a:off x="268351" y="692944"/>
            <a:ext cx="1260412" cy="707231"/>
          </a:xfrm>
          <a:prstGeom prst="wedgeRectCallout">
            <a:avLst>
              <a:gd name="adj1" fmla="val -615"/>
              <a:gd name="adj2" fmla="val 9078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>
                <a:solidFill>
                  <a:schemeClr val="tx1"/>
                </a:solidFill>
              </a:rPr>
              <a:t>€4billion allocated forward for green renovations</a:t>
            </a:r>
            <a:endParaRPr lang="en-NL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74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40ED-3BEE-4E2C-86C9-D335FFDD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73844"/>
            <a:ext cx="2780559" cy="994172"/>
          </a:xfrm>
        </p:spPr>
        <p:txBody>
          <a:bodyPr/>
          <a:lstStyle/>
          <a:p>
            <a:r>
              <a:rPr lang="en-GB" sz="2400" dirty="0"/>
              <a:t>Germany protects renters but court challenges remain.. 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referendum also looms. </a:t>
            </a:r>
            <a:endParaRPr lang="en-NL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5D815-B81E-416A-B5B6-BE67453EE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778" y="273844"/>
            <a:ext cx="3866207" cy="4822592"/>
          </a:xfrm>
        </p:spPr>
        <p:txBody>
          <a:bodyPr/>
          <a:lstStyle/>
          <a:p>
            <a:r>
              <a:rPr lang="en-GB" sz="1100" dirty="0"/>
              <a:t>Following expiry of public loans and large scale municipal privatisation, rent regulation system has had varying degrees of influence on rental stock. Role of large landlords </a:t>
            </a:r>
            <a:r>
              <a:rPr lang="en-GB" sz="1100" dirty="0" err="1"/>
              <a:t>Vonovia</a:t>
            </a:r>
            <a:r>
              <a:rPr lang="en-GB" sz="1100" dirty="0"/>
              <a:t>, Deutsche </a:t>
            </a:r>
            <a:r>
              <a:rPr lang="en-GB" sz="1100" dirty="0" err="1"/>
              <a:t>Wohnen</a:t>
            </a:r>
            <a:r>
              <a:rPr lang="en-GB" sz="1100" dirty="0"/>
              <a:t> has increased. </a:t>
            </a:r>
          </a:p>
          <a:p>
            <a:r>
              <a:rPr lang="en-GB" sz="1100" dirty="0"/>
              <a:t>Due to rising rents since 2014, Berlin </a:t>
            </a:r>
            <a:r>
              <a:rPr lang="en-GB" sz="1100" dirty="0">
                <a:solidFill>
                  <a:srgbClr val="FF0000"/>
                </a:solidFill>
              </a:rPr>
              <a:t>rent cap introduced </a:t>
            </a:r>
            <a:r>
              <a:rPr lang="en-GB" sz="1100" dirty="0"/>
              <a:t>late 2019, just prior to pandemic. Since November 23 </a:t>
            </a:r>
            <a:r>
              <a:rPr lang="en-GB" sz="1100" dirty="0">
                <a:hlinkClick r:id="rId2"/>
              </a:rPr>
              <a:t>overpriced rents</a:t>
            </a:r>
            <a:r>
              <a:rPr lang="en-GB" sz="1100" dirty="0"/>
              <a:t> </a:t>
            </a:r>
            <a:r>
              <a:rPr lang="en-GB" sz="1100" dirty="0">
                <a:solidFill>
                  <a:srgbClr val="FF0000"/>
                </a:solidFill>
              </a:rPr>
              <a:t>must be reduced </a:t>
            </a:r>
            <a:r>
              <a:rPr lang="en-GB" sz="1100" dirty="0"/>
              <a:t>or landlords face fines.  </a:t>
            </a:r>
          </a:p>
          <a:p>
            <a:r>
              <a:rPr lang="en-GB" sz="1100" dirty="0"/>
              <a:t>National eviction ban also enacted 2020</a:t>
            </a:r>
          </a:p>
          <a:p>
            <a:r>
              <a:rPr lang="en-GB" sz="1100" dirty="0"/>
              <a:t>Allowed severely affected tenants to postpone rent payments for the months of strict lockdown 2020</a:t>
            </a:r>
          </a:p>
          <a:p>
            <a:r>
              <a:rPr lang="en-GB" sz="1100" dirty="0"/>
              <a:t>National mortgage relief also enacted 2020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Return of national government to supports local government 4.9 billion euros in boosting social housing schemes. </a:t>
            </a:r>
          </a:p>
          <a:p>
            <a:r>
              <a:rPr lang="en-GB" sz="1100" dirty="0"/>
              <a:t>Despite rent cap and pandemic, profits strong and </a:t>
            </a:r>
            <a:r>
              <a:rPr lang="en-GB" sz="1100" dirty="0" err="1"/>
              <a:t>stavble</a:t>
            </a:r>
            <a:r>
              <a:rPr lang="en-GB" sz="1100" dirty="0"/>
              <a:t> for large corporate landlords as of November 2020</a:t>
            </a:r>
          </a:p>
          <a:p>
            <a:r>
              <a:rPr lang="en-GB" sz="1100" dirty="0"/>
              <a:t>Nevertheless, </a:t>
            </a:r>
            <a:r>
              <a:rPr lang="en-GB" sz="1100" dirty="0" err="1"/>
              <a:t>Deutche</a:t>
            </a:r>
            <a:r>
              <a:rPr lang="en-GB" sz="1100" dirty="0"/>
              <a:t> </a:t>
            </a:r>
            <a:r>
              <a:rPr lang="en-GB" sz="1100" dirty="0" err="1"/>
              <a:t>Wohnen</a:t>
            </a:r>
            <a:r>
              <a:rPr lang="en-GB" sz="1100" dirty="0"/>
              <a:t> and </a:t>
            </a:r>
            <a:r>
              <a:rPr lang="en-GB" sz="1100" dirty="0" err="1"/>
              <a:t>Vonovia</a:t>
            </a:r>
            <a:r>
              <a:rPr lang="en-GB" sz="1100" dirty="0"/>
              <a:t> continue their campaign to overturn Berlin’s rent regulation in the courts.</a:t>
            </a:r>
          </a:p>
          <a:p>
            <a:r>
              <a:rPr lang="en-GB" sz="1100" dirty="0"/>
              <a:t>Counter </a:t>
            </a:r>
            <a:r>
              <a:rPr lang="en-GB" sz="1100" dirty="0">
                <a:solidFill>
                  <a:srgbClr val="FF0000"/>
                </a:solidFill>
              </a:rPr>
              <a:t>campaign to expropriate </a:t>
            </a:r>
            <a:r>
              <a:rPr lang="en-GB" sz="1100" dirty="0" err="1"/>
              <a:t>Deutche</a:t>
            </a:r>
            <a:r>
              <a:rPr lang="en-GB" sz="1100" dirty="0"/>
              <a:t> </a:t>
            </a:r>
            <a:r>
              <a:rPr lang="en-GB" sz="1100" dirty="0" err="1"/>
              <a:t>Wohnen</a:t>
            </a:r>
            <a:r>
              <a:rPr lang="en-GB" sz="1100" dirty="0"/>
              <a:t> attracts 57,000 votes enabling referendum. </a:t>
            </a:r>
          </a:p>
          <a:p>
            <a:endParaRPr lang="en-NL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2C9542-66AE-4C38-8C97-2186C3AF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6" y="2308549"/>
            <a:ext cx="2283300" cy="154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DBB39-DA52-405D-B32C-635940AA55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686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F2360-7811-4057-AE21-1B6A4DB64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67398"/>
            <a:ext cx="6577012" cy="819150"/>
          </a:xfrm>
        </p:spPr>
        <p:txBody>
          <a:bodyPr/>
          <a:lstStyle/>
          <a:p>
            <a:r>
              <a:rPr lang="en-GB" i="1" dirty="0"/>
              <a:t>Looking Ahead – </a:t>
            </a:r>
            <a:br>
              <a:rPr lang="en-GB" i="1" dirty="0"/>
            </a:br>
            <a:r>
              <a:rPr lang="en-GB" sz="2000" i="1" dirty="0"/>
              <a:t>Housing 2030 and </a:t>
            </a:r>
            <a:r>
              <a:rPr lang="en-GB" sz="2000" dirty="0"/>
              <a:t>EC Affordable Housing Initiative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74FFF-F866-455A-A39C-3B8717604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782240"/>
            <a:ext cx="6420062" cy="3579019"/>
          </a:xfrm>
        </p:spPr>
        <p:txBody>
          <a:bodyPr/>
          <a:lstStyle/>
          <a:p>
            <a:pPr algn="l" fontAlgn="base"/>
            <a:r>
              <a:rPr lang="en-GB" altLang="en-NL" sz="1200" dirty="0">
                <a:solidFill>
                  <a:srgbClr val="FF0000"/>
                </a:solidFill>
                <a:cs typeface="Arial" panose="020B0604020202020204" pitchFamily="34" charset="0"/>
              </a:rPr>
              <a:t>#Housing2030</a:t>
            </a:r>
            <a:r>
              <a:rPr lang="en-GB" altLang="en-NL" sz="1200" dirty="0">
                <a:solidFill>
                  <a:srgbClr val="000000"/>
                </a:solidFill>
                <a:cs typeface="Arial" panose="020B0604020202020204" pitchFamily="34" charset="0"/>
              </a:rPr>
              <a:t>  - a tool kit for policy makers on land, finance, governance, environmental standards – to be launched in 2021. https://www.housing2030.org/</a:t>
            </a:r>
          </a:p>
          <a:p>
            <a:pPr algn="l" fontAlgn="base"/>
            <a:r>
              <a:rPr kumimoji="0" lang="en-GB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European Commissions </a:t>
            </a:r>
            <a:r>
              <a:rPr kumimoji="0" lang="en-GB" altLang="en-NL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anose="020B0604020202020204" pitchFamily="34" charset="0"/>
              </a:rPr>
              <a:t>Renovation Wave</a:t>
            </a:r>
            <a:r>
              <a:rPr lang="en-GB" sz="1200" b="0" i="0" dirty="0">
                <a:solidFill>
                  <a:schemeClr val="tx2"/>
                </a:solidFill>
                <a:effectLst/>
              </a:rPr>
              <a:t> will progress</a:t>
            </a:r>
            <a:r>
              <a:rPr lang="en-GB" sz="1200" b="0" i="0" dirty="0">
                <a:solidFill>
                  <a:srgbClr val="000000"/>
                </a:solidFill>
                <a:effectLst/>
              </a:rPr>
              <a:t>. </a:t>
            </a:r>
          </a:p>
          <a:p>
            <a:pPr algn="l" fontAlgn="base"/>
            <a:r>
              <a:rPr lang="en-GB" sz="1200" dirty="0">
                <a:solidFill>
                  <a:srgbClr val="000000"/>
                </a:solidFill>
              </a:rPr>
              <a:t>Hear EC VP Frans </a:t>
            </a:r>
            <a:r>
              <a:rPr lang="en-GB" sz="1200" b="0" i="0" dirty="0">
                <a:solidFill>
                  <a:srgbClr val="000000"/>
                </a:solidFill>
                <a:effectLst/>
              </a:rPr>
              <a:t>Timmermans: </a:t>
            </a:r>
            <a:r>
              <a:rPr lang="en-GB" sz="1200" b="0" i="0" dirty="0">
                <a:solidFill>
                  <a:srgbClr val="000000"/>
                </a:solidFill>
                <a:effectLst/>
                <a:hlinkClick r:id="rId2"/>
              </a:rPr>
              <a:t>https://bit.ly/2J4D8zN</a:t>
            </a:r>
            <a:endParaRPr lang="en-GB" sz="1200" b="0" i="0" dirty="0">
              <a:solidFill>
                <a:srgbClr val="000000"/>
              </a:solidFill>
              <a:effectLst/>
            </a:endParaRPr>
          </a:p>
          <a:p>
            <a:pPr algn="l" fontAlgn="base"/>
            <a:r>
              <a:rPr lang="en-GB" sz="1200" b="0" i="0" dirty="0">
                <a:solidFill>
                  <a:srgbClr val="000000"/>
                </a:solidFill>
                <a:effectLst/>
              </a:rPr>
              <a:t>The </a:t>
            </a:r>
            <a:r>
              <a:rPr lang="en-GB" sz="1200" b="1" i="0" dirty="0">
                <a:solidFill>
                  <a:srgbClr val="000000"/>
                </a:solidFill>
                <a:effectLst/>
              </a:rPr>
              <a:t>Affordable Housing Initiative (AHI)</a:t>
            </a:r>
            <a:r>
              <a:rPr lang="en-GB" sz="1200" b="0" i="0" dirty="0">
                <a:solidFill>
                  <a:srgbClr val="000000"/>
                </a:solidFill>
                <a:effectLst/>
              </a:rPr>
              <a:t> aims to pilot 100 renovation </a:t>
            </a:r>
            <a:r>
              <a:rPr lang="en-GB" sz="1200" b="0" i="0" dirty="0" err="1">
                <a:solidFill>
                  <a:srgbClr val="000000"/>
                </a:solidFill>
                <a:effectLst/>
              </a:rPr>
              <a:t>districts.Creating</a:t>
            </a:r>
            <a:r>
              <a:rPr lang="en-GB" sz="1200" b="0" i="0" dirty="0">
                <a:solidFill>
                  <a:srgbClr val="000000"/>
                </a:solidFill>
                <a:effectLst/>
              </a:rPr>
              <a:t> quality, liveable, affordable homes for people and will mobilise cross-sectoral project partnerships. </a:t>
            </a:r>
            <a:r>
              <a:rPr lang="en-GB" altLang="en-NL" sz="1200" dirty="0">
                <a:solidFill>
                  <a:srgbClr val="000000"/>
                </a:solidFill>
                <a:cs typeface="Arial" panose="020B0604020202020204" pitchFamily="34" charset="0"/>
              </a:rPr>
              <a:t>D</a:t>
            </a:r>
            <a:r>
              <a:rPr kumimoji="0" lang="en-GB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eveloping</a:t>
            </a: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necessary technical capacity</a:t>
            </a:r>
            <a:r>
              <a:rPr lang="en-GB" altLang="en-NL" sz="1200" dirty="0">
                <a:solidFill>
                  <a:srgbClr val="000000"/>
                </a:solidFill>
                <a:cs typeface="Arial" panose="020B0604020202020204" pitchFamily="34" charset="0"/>
              </a:rPr>
              <a:t> amongst social, public and co-operative housing partners. </a:t>
            </a:r>
            <a:endParaRPr kumimoji="0" lang="en-NL" altLang="en-NL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</a:t>
            </a:r>
            <a:r>
              <a:rPr kumimoji="0" lang="en-GB" altLang="en-NL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anose="020B0604020202020204" pitchFamily="34" charset="0"/>
              </a:rPr>
              <a:t>N</a:t>
            </a:r>
            <a:r>
              <a:rPr kumimoji="0" lang="en-NL" altLang="en-NL" sz="1200" b="0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cs typeface="Arial" panose="020B0604020202020204" pitchFamily="34" charset="0"/>
              </a:rPr>
              <a:t>eighbourhood</a:t>
            </a: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anose="020B0604020202020204" pitchFamily="34" charset="0"/>
              </a:rPr>
              <a:t> approach </a:t>
            </a: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for replication, </a:t>
            </a:r>
            <a:r>
              <a:rPr kumimoji="0" lang="en-GB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prioritising</a:t>
            </a: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liveability and innovation.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NL" sz="1200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kumimoji="0" lang="en-GB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ia</a:t>
            </a: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cs typeface="Arial" panose="020B0604020202020204" pitchFamily="34" charset="0"/>
              </a:rPr>
              <a:t>cross-sectoral project partnerships </a:t>
            </a: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linking them to local actors, including from the social economy, to promote: 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efficient, circular and modular processes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social engagement models to empower residents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inclusive and accessible developments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NL" altLang="en-N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cultural innovation</a:t>
            </a:r>
            <a:endParaRPr lang="en-AU" sz="1200" dirty="0"/>
          </a:p>
          <a:p>
            <a:r>
              <a:rPr lang="en-AU" sz="600" dirty="0">
                <a:hlinkClick r:id="rId3"/>
              </a:rPr>
              <a:t>https://www.ourhomesourdeal.eu/affordable-housing-initiative</a:t>
            </a:r>
            <a:r>
              <a:rPr lang="en-AU" sz="600" dirty="0"/>
              <a:t>  and </a:t>
            </a:r>
            <a:r>
              <a:rPr lang="en-AU" sz="600" dirty="0">
                <a:hlinkClick r:id="rId4"/>
              </a:rPr>
              <a:t>Housing Europe’s position  - https://4232610a-db1f-486b-890c-9f1a934214d0.filesusr.com/ugd/8ac5c3_33f14bd47a784d458549ef54850143aa.pdf</a:t>
            </a:r>
            <a:endParaRPr lang="en-AU" sz="600" dirty="0"/>
          </a:p>
          <a:p>
            <a:endParaRPr lang="en-NL" sz="1200" dirty="0"/>
          </a:p>
        </p:txBody>
      </p:sp>
      <p:sp>
        <p:nvSpPr>
          <p:cNvPr id="4" name="AutoShape 1">
            <a:extLst>
              <a:ext uri="{FF2B5EF4-FFF2-40B4-BE49-F238E27FC236}">
                <a16:creationId xmlns:a16="http://schemas.microsoft.com/office/drawing/2014/main" id="{5321F08B-8C3F-4B41-8082-2FDF517E5B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5237B85-293B-45B4-8515-21C4E7881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513" y="82406"/>
            <a:ext cx="24558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aleway"/>
                <a:cs typeface="Arial" panose="020B0604020202020204" pitchFamily="34" charset="0"/>
              </a:rPr>
              <a:t>.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318B9A4-7349-4A3E-8CF2-2652AB606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519" y="1012136"/>
            <a:ext cx="1082481" cy="11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0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522DB-D06A-4D9A-93AC-B4E59038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132" y="358733"/>
            <a:ext cx="5174772" cy="739293"/>
          </a:xfrm>
        </p:spPr>
        <p:txBody>
          <a:bodyPr/>
          <a:lstStyle/>
          <a:p>
            <a:r>
              <a:rPr lang="en-GB" sz="2400" dirty="0"/>
              <a:t>What’s next? 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Back to business as usual?</a:t>
            </a:r>
            <a:endParaRPr lang="en-NL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24280-C952-40F3-BD0B-5572B729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840" y="1157579"/>
            <a:ext cx="2045184" cy="1308020"/>
          </a:xfrm>
        </p:spPr>
        <p:txBody>
          <a:bodyPr/>
          <a:lstStyle/>
          <a:p>
            <a:r>
              <a:rPr lang="en-GB" dirty="0"/>
              <a:t>Will Recovery Plans be a force for a change in direction?</a:t>
            </a:r>
          </a:p>
          <a:p>
            <a:r>
              <a:rPr lang="en-GB" dirty="0"/>
              <a:t>Or lock economies into the problems of the past?</a:t>
            </a:r>
          </a:p>
          <a:p>
            <a:r>
              <a:rPr lang="en-GB" dirty="0">
                <a:solidFill>
                  <a:srgbClr val="FF0000"/>
                </a:solidFill>
              </a:rPr>
              <a:t>EU Green Deal potential game changer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1C560-1050-4116-9A72-4EFF37613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4" t="8731" r="13524" b="2287"/>
          <a:stretch/>
        </p:blipFill>
        <p:spPr>
          <a:xfrm>
            <a:off x="2976122" y="1127234"/>
            <a:ext cx="3752193" cy="3208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27B994-9771-4220-AB00-4797AB3EA50A}"/>
              </a:ext>
            </a:extLst>
          </p:cNvPr>
          <p:cNvSpPr txBox="1"/>
          <p:nvPr/>
        </p:nvSpPr>
        <p:spPr>
          <a:xfrm>
            <a:off x="3645801" y="4600350"/>
            <a:ext cx="2412836" cy="23083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/>
            <a:r>
              <a:rPr lang="en-GB" sz="900" b="1" dirty="0">
                <a:hlinkClick r:id="rId3"/>
              </a:rPr>
              <a:t>Building Back Better, OECD June 5, 2020</a:t>
            </a:r>
            <a:endParaRPr lang="en-NL" sz="9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F64BF-8FC4-40ED-9E5E-63C69BE9D2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4890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46C7-8028-49F8-998E-0FE66CCC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73845"/>
            <a:ext cx="2914650" cy="1862268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Australia -</a:t>
            </a:r>
            <a:br>
              <a:rPr lang="en-GB" dirty="0"/>
            </a:br>
            <a:r>
              <a:rPr lang="en-GB" i="1" dirty="0"/>
              <a:t>Victoria’s </a:t>
            </a:r>
            <a:r>
              <a:rPr lang="en-GB" dirty="0"/>
              <a:t>response 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41518-B928-4E02-8294-54222900F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0988" y="1977807"/>
            <a:ext cx="2914650" cy="2798382"/>
          </a:xfrm>
        </p:spPr>
        <p:txBody>
          <a:bodyPr vert="horz" lIns="91440" tIns="45720" rIns="91440" bIns="45720" rtlCol="0" anchor="t" anchorCtr="0">
            <a:normAutofit fontScale="62500" lnSpcReduction="20000"/>
          </a:bodyPr>
          <a:lstStyle/>
          <a:p>
            <a:r>
              <a:rPr lang="en-US" dirty="0"/>
              <a:t>State of Victoria most comprehensive</a:t>
            </a:r>
          </a:p>
          <a:p>
            <a:r>
              <a:rPr lang="en-GB" dirty="0"/>
              <a:t>Over $5 billion of direct government investment. </a:t>
            </a:r>
          </a:p>
          <a:p>
            <a:r>
              <a:rPr lang="en-GB" dirty="0"/>
              <a:t>Established own $1billion Social Housing Growth Fund now generating dividends,</a:t>
            </a:r>
          </a:p>
          <a:p>
            <a:r>
              <a:rPr lang="en-GB" dirty="0"/>
              <a:t>Community Housing proposals for $1.38B to deliver 4,200 outcomes. Public corporation NHFIC also guaranteed bond issues long term lower cost financing.</a:t>
            </a:r>
          </a:p>
          <a:p>
            <a:r>
              <a:rPr lang="en-GB" dirty="0"/>
              <a:t>Will also seek contributions of land from local government and buy out distressed developments sites and seek a long term, strategic land supply mechanism.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2976A-3E4A-41FA-8929-66D6E5E37085}"/>
              </a:ext>
            </a:extLst>
          </p:cNvPr>
          <p:cNvSpPr txBox="1"/>
          <p:nvPr/>
        </p:nvSpPr>
        <p:spPr>
          <a:xfrm>
            <a:off x="3548063" y="2094778"/>
            <a:ext cx="3217068" cy="286434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/>
          <a:p>
            <a:pPr marL="342900" indent="-342900" defTabSz="685783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300" dirty="0"/>
              <a:t>State government takes responsibility and initiative</a:t>
            </a:r>
          </a:p>
          <a:p>
            <a:pPr marL="342900" indent="-342900" defTabSz="685783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300" dirty="0"/>
              <a:t>Strengthening tenancy rights and dwelling standards</a:t>
            </a:r>
          </a:p>
          <a:p>
            <a:pPr marL="342900" indent="-342900" defTabSz="685783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300" dirty="0"/>
              <a:t>Targeted rent relief</a:t>
            </a:r>
          </a:p>
          <a:p>
            <a:pPr marL="342900" indent="-342900" defTabSz="685783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300" dirty="0"/>
              <a:t>Addressing backlog in social housing repairs and renovation</a:t>
            </a:r>
          </a:p>
          <a:p>
            <a:pPr marL="342900" indent="-342900" defTabSz="685783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300" dirty="0"/>
              <a:t>Strategic investment in housing specifically for vulnerable households affected by COVID19</a:t>
            </a:r>
          </a:p>
          <a:p>
            <a:pPr marL="342900" indent="-342900" defTabSz="685783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300" dirty="0"/>
              <a:t>Major direct public investment expanding affordable housing stock – 4 years, 12,000 houses $5.3 billion.</a:t>
            </a:r>
          </a:p>
          <a:p>
            <a:pPr marL="285750" indent="-285750" defTabSz="68578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https://www.vic.gov.au/homes-victoria-big-housing-build</a:t>
            </a:r>
          </a:p>
          <a:p>
            <a:pPr marL="285750" indent="-285750" defTabSz="68578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598C7E-F38D-41EB-98E2-019FC3C5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33" y="0"/>
            <a:ext cx="3567113" cy="19778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1DC48-2DCB-4FF3-9C12-230AC6BE83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128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A3B88F-F925-4C0A-8E08-77DD472B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77417"/>
            <a:ext cx="6338473" cy="994172"/>
          </a:xfrm>
        </p:spPr>
        <p:txBody>
          <a:bodyPr/>
          <a:lstStyle/>
          <a:p>
            <a:r>
              <a:rPr lang="en-GB" dirty="0"/>
              <a:t>Conclusions</a:t>
            </a:r>
            <a:endParaRPr lang="en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24EE5A-F200-408B-ACDD-49B816E18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75" y="574502"/>
            <a:ext cx="6522825" cy="401178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1600" dirty="0"/>
              <a:t>Pre </a:t>
            </a:r>
            <a:r>
              <a:rPr lang="en-GB" sz="1600" dirty="0" err="1"/>
              <a:t>Covid</a:t>
            </a:r>
            <a:r>
              <a:rPr lang="en-GB" sz="1600" dirty="0"/>
              <a:t> housing investment and regulatory settings ripe for a reset to address affordability and security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Focus in Europe clearly on renovation, energy efficiency, fairness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Finland provides valuable lessons: effective, countercyclical</a:t>
            </a:r>
          </a:p>
          <a:p>
            <a:pPr marL="520696" lvl="1" indent="-342900">
              <a:buFont typeface="+mj-lt"/>
              <a:buAutoNum type="alphaLcPeriod"/>
            </a:pPr>
            <a:r>
              <a:rPr lang="en-GB" sz="1600" dirty="0"/>
              <a:t>Economic shock absorbers were in place and rapidly responded</a:t>
            </a:r>
          </a:p>
          <a:p>
            <a:pPr marL="520696" lvl="1" indent="-342900">
              <a:buFont typeface="+mj-lt"/>
              <a:buAutoNum type="alphaLcPeriod"/>
            </a:pPr>
            <a:r>
              <a:rPr lang="en-GB" sz="1600" dirty="0"/>
              <a:t>Effective housing system driving adequate, secure and affordable outcomes, able to play its countercyclical role.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Reforms of weaker systems also possible, Victoria provides inspiration for this direction. All eyes on Berlin. 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EU Green Deal, Renovation Wave and Affordable Housing Initiative mechanisms for social and environmental reform. </a:t>
            </a:r>
          </a:p>
          <a:p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459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023C2-8D6B-420C-B463-41FC0D0BB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012" y="988436"/>
            <a:ext cx="4107415" cy="1790700"/>
          </a:xfrm>
        </p:spPr>
        <p:txBody>
          <a:bodyPr anchor="b">
            <a:normAutofit/>
          </a:bodyPr>
          <a:lstStyle/>
          <a:p>
            <a:r>
              <a:rPr lang="en-GB" dirty="0"/>
              <a:t>Thank you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EFFC4-126D-42CC-ABC2-C80FF195A51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775012" y="2807417"/>
            <a:ext cx="4763333" cy="1125140"/>
          </a:xfrm>
        </p:spPr>
        <p:txBody>
          <a:bodyPr anchor="t">
            <a:normAutofit fontScale="92500" lnSpcReduction="20000"/>
          </a:bodyPr>
          <a:lstStyle/>
          <a:p>
            <a:r>
              <a:rPr lang="en-GB" dirty="0"/>
              <a:t>Centre for Urban Research</a:t>
            </a:r>
          </a:p>
          <a:p>
            <a:r>
              <a:rPr lang="en-GB" i="1" dirty="0"/>
              <a:t>further contact</a:t>
            </a:r>
          </a:p>
          <a:p>
            <a:r>
              <a:rPr lang="en-GB" dirty="0"/>
              <a:t>julie.lawson@rmit.edu.au</a:t>
            </a:r>
            <a:endParaRPr lang="en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41FBB0-E2C0-4A55-80EB-0B116DE934AE}"/>
              </a:ext>
            </a:extLst>
          </p:cNvPr>
          <p:cNvSpPr txBox="1"/>
          <p:nvPr/>
        </p:nvSpPr>
        <p:spPr>
          <a:xfrm>
            <a:off x="1775012" y="677333"/>
            <a:ext cx="4763333" cy="1477328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/>
            <a:r>
              <a:rPr lang="en-GB" b="1" dirty="0"/>
              <a:t>Link to report and interactive map</a:t>
            </a:r>
          </a:p>
          <a:p>
            <a:pPr algn="l"/>
            <a:endParaRPr lang="en-GB" b="1" dirty="0"/>
          </a:p>
          <a:p>
            <a:pPr algn="l"/>
            <a:r>
              <a:rPr lang="en-AU" b="1" dirty="0"/>
              <a:t>https://housingresearchcollaborative.scarp.ubc.ca/2020/11/13/covid-19-global-housing-policies/</a:t>
            </a:r>
            <a:endParaRPr lang="en-NL" b="1" dirty="0"/>
          </a:p>
        </p:txBody>
      </p:sp>
    </p:spTree>
    <p:extLst>
      <p:ext uri="{BB962C8B-B14F-4D97-AF65-F5344CB8AC3E}">
        <p14:creationId xmlns:p14="http://schemas.microsoft.com/office/powerpoint/2010/main" val="95584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D1261-61B5-4B34-BD6D-13827F37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173553"/>
            <a:ext cx="2914650" cy="1767559"/>
          </a:xfrm>
        </p:spPr>
        <p:txBody>
          <a:bodyPr anchor="t">
            <a:normAutofit/>
          </a:bodyPr>
          <a:lstStyle/>
          <a:p>
            <a:r>
              <a:rPr lang="en-GB" dirty="0"/>
              <a:t>Impact of COVID-19 in Europe</a:t>
            </a:r>
            <a:endParaRPr lang="en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96BBC-EC1C-4952-B11C-C72642FB6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7563" y="904705"/>
            <a:ext cx="3158489" cy="244211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333333"/>
                </a:solidFill>
                <a:latin typeface="Helvetica Neue"/>
              </a:rPr>
              <a:t>Enormous impact on European’s health and social and economic wellbeing.</a:t>
            </a:r>
            <a:endParaRPr lang="en-GB" sz="12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Helvetica Neue"/>
              </a:rPr>
              <a:t>16 250 376 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Helvetica Neue"/>
              </a:rPr>
              <a:t>cases; the five countries reporting most cases are France (2 127 051), Russia (2 089 329), Spain (1 556 730), United Kingdom (1 493 383) and Italy (1 380 531).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Helvetica Neue"/>
              </a:rPr>
              <a:t>368 554 </a:t>
            </a:r>
            <a:r>
              <a:rPr lang="en-GB" sz="1200" b="0" i="0" dirty="0">
                <a:solidFill>
                  <a:srgbClr val="333333"/>
                </a:solidFill>
                <a:effectLst/>
                <a:latin typeface="Helvetica Neue"/>
              </a:rPr>
              <a:t>deaths; the five countries reporting most deaths are United Kingdom (54 626), Italy (49 261), France (48 518), Spain (42 619) and Russia (36 179)</a:t>
            </a:r>
            <a:r>
              <a:rPr lang="en-GB" sz="1200" dirty="0">
                <a:solidFill>
                  <a:srgbClr val="333333"/>
                </a:solidFill>
                <a:latin typeface="Helvetica Neue"/>
              </a:rPr>
              <a:t> (as of 23 November 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333333"/>
                </a:solidFill>
                <a:effectLst/>
                <a:latin typeface="Helvetica Neue"/>
              </a:rPr>
              <a:t>Variation in outcomes, Finland best health and housing outcomes so far – </a:t>
            </a:r>
            <a:r>
              <a:rPr lang="en-GB" sz="1200" b="0" i="1" dirty="0">
                <a:solidFill>
                  <a:srgbClr val="FF0000"/>
                </a:solidFill>
                <a:effectLst/>
                <a:latin typeface="Helvetica Neue"/>
              </a:rPr>
              <a:t>important to understand why.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High housing costs and tenure</a:t>
            </a:r>
            <a:endParaRPr lang="en-NL" sz="1200" dirty="0"/>
          </a:p>
        </p:txBody>
      </p:sp>
      <p:pic>
        <p:nvPicPr>
          <p:cNvPr id="1026" name="Picture 2" descr="Making an impact - Environmental Finance">
            <a:extLst>
              <a:ext uri="{FF2B5EF4-FFF2-40B4-BE49-F238E27FC236}">
                <a16:creationId xmlns:a16="http://schemas.microsoft.com/office/drawing/2014/main" id="{CC1AA4D3-51A5-42E6-A4AB-72F077CF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28800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A55BA4-1A7A-4F5F-BBE5-4640D6B76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AU" dirty="0"/>
              <a:t>Julie.Lawson@rmit.edu.au </a:t>
            </a:r>
          </a:p>
        </p:txBody>
      </p:sp>
    </p:spTree>
    <p:extLst>
      <p:ext uri="{BB962C8B-B14F-4D97-AF65-F5344CB8AC3E}">
        <p14:creationId xmlns:p14="http://schemas.microsoft.com/office/powerpoint/2010/main" val="1853567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30D10-D469-4718-8C57-BF932100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sz="3600" dirty="0"/>
              <a:t>Pre-</a:t>
            </a:r>
            <a:r>
              <a:rPr lang="en-GB" sz="3600" dirty="0" err="1"/>
              <a:t>covid</a:t>
            </a:r>
            <a:r>
              <a:rPr lang="en-GB" sz="3600" dirty="0"/>
              <a:t> European settings  - reset needed</a:t>
            </a:r>
            <a:br>
              <a:rPr lang="en-GB" sz="3600" dirty="0"/>
            </a:br>
            <a:br>
              <a:rPr lang="en-GB" sz="1700" dirty="0"/>
            </a:br>
            <a:br>
              <a:rPr lang="en-GB" sz="1700" dirty="0"/>
            </a:br>
            <a:br>
              <a:rPr lang="en-GB" sz="1700" dirty="0"/>
            </a:br>
            <a:endParaRPr lang="en-NL" sz="1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62C61-0365-4AEE-A06C-AD3434D2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63" y="1344603"/>
            <a:ext cx="6338473" cy="3745875"/>
          </a:xfrm>
        </p:spPr>
        <p:txBody>
          <a:bodyPr anchor="t">
            <a:normAutofit fontScale="25000" lnSpcReduction="20000"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solidFill>
                  <a:schemeClr val="tx2"/>
                </a:solidFill>
                <a:latin typeface="+mj-lt"/>
              </a:rPr>
              <a:t>Asset based welfare via home ownership </a:t>
            </a:r>
            <a:r>
              <a:rPr lang="en-GB" sz="3600" dirty="0">
                <a:latin typeface="+mj-lt"/>
              </a:rPr>
              <a:t>- low interest rates, credit norms, household debt, economic instability dominant role of mortgages in bank lending, strong expansion EUR 7.25 trillion outstanding residential loans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EU and member states have </a:t>
            </a:r>
            <a:r>
              <a:rPr lang="en-GB" sz="3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relied on rising housing prices to fuel GDP growth 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(often facilitated by tax incentives), but has consequences for affordability, indebtedness, inequality and crisis. A high rate of credit extension increases risk of a financial crisis (</a:t>
            </a:r>
            <a:r>
              <a:rPr lang="en-GB" sz="3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Jorda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al, 2016).</a:t>
            </a:r>
            <a:endParaRPr lang="en-NL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Direct link between house prices, total credit growth influenced by weak bank regulation and low interest rate policies, together promoting </a:t>
            </a:r>
            <a:r>
              <a:rPr lang="en-GB" sz="3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over-indebtedness. Procyclical and instability effects 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boom, bust, crises. Under first Basel accord, the risk weighting of house mortgages was substantially less (half ) of loans to companies, affordability tests internally developed and applied by lenders.</a:t>
            </a:r>
            <a:endParaRPr lang="en-NL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solidFill>
                  <a:schemeClr val="tx2"/>
                </a:solidFill>
                <a:latin typeface="+mj-lt"/>
              </a:rPr>
              <a:t>Growth of asset manager capitalism</a:t>
            </a:r>
            <a:r>
              <a:rPr lang="en-GB" sz="3600" dirty="0">
                <a:latin typeface="+mj-lt"/>
              </a:rPr>
              <a:t>, Morgan Stanley Blackrock etc. Rise (and falter un UK) of REITs and revenue driven models, targeting large portfolios, affordable and supported rental housing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NL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Wage growth surpassed 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 growth in house prices. </a:t>
            </a:r>
            <a:r>
              <a:rPr lang="en-GB" sz="36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Reliance on private rental </a:t>
            </a:r>
            <a:r>
              <a:rPr lang="en-GB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sector, offering varying protection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NL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Limits of monetary policy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Ideally a financial system can support good growth mobilizing investment and allocating capital appropriately; but </a:t>
            </a:r>
            <a:r>
              <a:rPr lang="en-GB" sz="3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Basel accords and ECB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has not been able to </a:t>
            </a:r>
            <a:r>
              <a:rPr lang="en-GB" sz="3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fulfill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this ideal. Accelerated investment in existing RE assets by global funds and promoted exit of public banks as long term lenders in social housing.</a:t>
            </a:r>
            <a:endParaRPr lang="en-NL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Stability and Growth Pact, </a:t>
            </a: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Services in the General Economic Interest and Competition policy</a:t>
            </a:r>
            <a:endParaRPr lang="en-NL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  <a:tabLst>
                <a:tab pos="457200" algn="l"/>
              </a:tabLst>
            </a:pPr>
            <a:r>
              <a:rPr lang="en-GB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EU stance has accelerated privatisation and </a:t>
            </a:r>
            <a:r>
              <a:rPr lang="en-GB" sz="3600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narrowing purpose of public and not for profit housing systems</a:t>
            </a:r>
            <a:endParaRPr lang="en-NL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GB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E1CB5-F184-48B7-BA32-A8F460EE33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3</a:t>
            </a:fld>
            <a:endParaRPr lang="en-AU"/>
          </a:p>
        </p:txBody>
      </p:sp>
      <p:pic>
        <p:nvPicPr>
          <p:cNvPr id="2050" name="Picture 2" descr="Learning from the past">
            <a:extLst>
              <a:ext uri="{FF2B5EF4-FFF2-40B4-BE49-F238E27FC236}">
                <a16:creationId xmlns:a16="http://schemas.microsoft.com/office/drawing/2014/main" id="{29DA1CE0-F127-4F01-9094-C41F6B9F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19" y="0"/>
            <a:ext cx="1793081" cy="11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092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EA757-96AC-46DE-90AB-6AD1E758B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88" y="555443"/>
            <a:ext cx="5915025" cy="658502"/>
          </a:xfrm>
        </p:spPr>
        <p:txBody>
          <a:bodyPr/>
          <a:lstStyle/>
          <a:p>
            <a:r>
              <a:rPr lang="en-GB" sz="2400" dirty="0"/>
              <a:t>International guidance for </a:t>
            </a:r>
            <a:r>
              <a:rPr lang="en-GB" sz="2400" i="1" dirty="0"/>
              <a:t>Recovery</a:t>
            </a:r>
            <a:endParaRPr lang="en-NL" sz="24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4E4E1-91C7-4EE9-A129-7B7EBB8831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4174" y="1162586"/>
            <a:ext cx="6227762" cy="368712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u="sng" dirty="0"/>
              <a:t>Do differently than past financial crises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u="sng" dirty="0"/>
              <a:t>Purposeful investment</a:t>
            </a:r>
            <a:r>
              <a:rPr lang="en-GB" sz="1400" dirty="0"/>
              <a:t>, sufficiently large, timely and properly designed green stimulus measures can generate economic growth, create jobs and bring about environmental benefits, but policy design and evaluation important (</a:t>
            </a:r>
            <a:r>
              <a:rPr lang="en-GB" sz="1400" dirty="0">
                <a:hlinkClick r:id="rId2"/>
              </a:rPr>
              <a:t>OECD, 2020</a:t>
            </a:r>
            <a:r>
              <a:rPr lang="en-GB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hlinkClick r:id="rId3"/>
              </a:rPr>
              <a:t>Building Back Better </a:t>
            </a:r>
            <a:r>
              <a:rPr lang="en-GB" sz="1400" dirty="0"/>
              <a:t>– key policy document for nations designing housing focusing on energy efficiency and inclusive stimulus (OECD, June, 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UN Habitat – </a:t>
            </a:r>
            <a:r>
              <a:rPr lang="en-GB" sz="1400" u="sng" dirty="0"/>
              <a:t>SDGs guide plans </a:t>
            </a:r>
            <a:r>
              <a:rPr lang="en-GB" sz="1400" dirty="0">
                <a:hlinkClick r:id="rId4"/>
              </a:rPr>
              <a:t>Covid-19 Policy and Programme Framework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u="sng" dirty="0"/>
              <a:t>Social inclusion needs to be part of Green Deals </a:t>
            </a:r>
            <a:r>
              <a:rPr lang="en-GB" sz="1400" dirty="0"/>
              <a:t>– e.g. Address energy poverty and through EC </a:t>
            </a:r>
            <a:r>
              <a:rPr lang="en-GB" sz="1400" u="sng" dirty="0"/>
              <a:t>Just Transition </a:t>
            </a:r>
            <a:r>
              <a:rPr lang="en-GB" sz="1400" dirty="0"/>
              <a:t>Fund – economic diversification of the territories most affected by the climate transition and the reskilling and active inclusion of their workers and jobseekers </a:t>
            </a:r>
            <a:r>
              <a:rPr lang="en-GB" sz="1400" dirty="0">
                <a:hlinkClick r:id="rId5"/>
              </a:rPr>
              <a:t>(EC, 2020)</a:t>
            </a:r>
            <a:endParaRPr lang="en-GB" sz="1400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0074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433BE1-5C13-4489-9645-16CCE5C6B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33668" y="196427"/>
            <a:ext cx="3124519" cy="4781973"/>
          </a:xfrm>
          <a:solidFill>
            <a:schemeClr val="bg1"/>
          </a:solidFill>
        </p:spPr>
        <p:txBody>
          <a:bodyPr/>
          <a:lstStyle/>
          <a:p>
            <a:r>
              <a:rPr lang="en-GB" sz="1100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endParaRPr lang="en-GB" sz="1100" dirty="0">
              <a:solidFill>
                <a:srgbClr val="000000"/>
              </a:solidFill>
              <a:latin typeface="+mj-lt"/>
            </a:endParaRPr>
          </a:p>
          <a:p>
            <a:pPr marL="228600" indent="-228600">
              <a:buFont typeface="+mj-lt"/>
              <a:buAutoNum type="arabicPeriod"/>
            </a:pPr>
            <a:r>
              <a:rPr lang="en-GB" sz="1100" b="0" i="0" dirty="0">
                <a:solidFill>
                  <a:srgbClr val="000000"/>
                </a:solidFill>
                <a:effectLst/>
                <a:latin typeface="+mj-lt"/>
              </a:rPr>
              <a:t>Eurogrou</a:t>
            </a:r>
            <a:r>
              <a:rPr lang="en-GB" sz="1100" dirty="0">
                <a:solidFill>
                  <a:srgbClr val="000000"/>
                </a:solidFill>
                <a:latin typeface="+mj-lt"/>
              </a:rPr>
              <a:t>p (finance ministers of eurozone) </a:t>
            </a:r>
            <a:r>
              <a:rPr lang="en-GB" sz="1100" dirty="0">
                <a:solidFill>
                  <a:schemeClr val="tx2"/>
                </a:solidFill>
                <a:latin typeface="+mj-lt"/>
              </a:rPr>
              <a:t>permits </a:t>
            </a:r>
            <a:r>
              <a:rPr lang="en-GB" sz="1100" b="0" i="0" dirty="0">
                <a:solidFill>
                  <a:schemeClr val="tx2"/>
                </a:solidFill>
                <a:effectLst/>
                <a:latin typeface="+mj-lt"/>
              </a:rPr>
              <a:t>flexibility in the Stability and Growth Pact to allow governments 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+mj-lt"/>
              </a:rPr>
              <a:t>“to cater for unusual events”.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b="0" i="0" dirty="0">
                <a:solidFill>
                  <a:srgbClr val="000000"/>
                </a:solidFill>
                <a:effectLst/>
                <a:latin typeface="+mj-lt"/>
              </a:rPr>
              <a:t>Temporary Framework will enable</a:t>
            </a:r>
            <a:r>
              <a:rPr lang="en-GB" sz="1100" b="0" i="0" dirty="0">
                <a:solidFill>
                  <a:schemeClr val="tx2"/>
                </a:solidFill>
                <a:effectLst/>
                <a:latin typeface="+mj-lt"/>
              </a:rPr>
              <a:t> Member States to (</a:t>
            </a:r>
            <a:r>
              <a:rPr lang="en-GB" sz="1100" b="0" i="0" dirty="0" err="1">
                <a:solidFill>
                  <a:schemeClr val="tx2"/>
                </a:solidFill>
                <a:effectLst/>
                <a:latin typeface="+mj-lt"/>
              </a:rPr>
              <a:t>i</a:t>
            </a:r>
            <a:r>
              <a:rPr lang="en-GB" sz="1100" b="0" i="0" dirty="0">
                <a:solidFill>
                  <a:schemeClr val="tx2"/>
                </a:solidFill>
                <a:effectLst/>
                <a:latin typeface="+mj-lt"/>
              </a:rPr>
              <a:t>) set up schemes direct grants (or tax advantages) up to €500,000 to a company, (ii) give subsidised State guarantees on bank loans, (iii) enable public and private loans with subsidised interest rates</a:t>
            </a:r>
            <a:r>
              <a:rPr lang="en-GB" sz="1100" b="0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2304C4-9BAC-49F4-9767-6EBD20DB6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3184" y="2895105"/>
            <a:ext cx="2914650" cy="1308241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  <a:latin typeface="europa"/>
              </a:rPr>
              <a:t>..but will</a:t>
            </a:r>
            <a:r>
              <a:rPr lang="en-GB" dirty="0">
                <a:solidFill>
                  <a:schemeClr val="tx2"/>
                </a:solidFill>
              </a:rPr>
              <a:t> Pillar of Rights, new flexibility and temporary frameworks help drive more sustainable investment and fairer housing systems?</a:t>
            </a:r>
            <a:endParaRPr lang="en-NL" dirty="0"/>
          </a:p>
        </p:txBody>
      </p:sp>
      <p:pic>
        <p:nvPicPr>
          <p:cNvPr id="3074" name="Picture 2" descr="Meet the new European Commission - Dr2 Consultants">
            <a:extLst>
              <a:ext uri="{FF2B5EF4-FFF2-40B4-BE49-F238E27FC236}">
                <a16:creationId xmlns:a16="http://schemas.microsoft.com/office/drawing/2014/main" id="{A374F2E6-BC62-4754-AC39-273C45F7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00" y="3007388"/>
            <a:ext cx="3712715" cy="19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F9013F7-1AFA-4E21-B23A-09C0D405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8284"/>
            <a:ext cx="3324333" cy="1415655"/>
          </a:xfrm>
        </p:spPr>
        <p:txBody>
          <a:bodyPr/>
          <a:lstStyle/>
          <a:p>
            <a:pPr algn="ctr"/>
            <a:r>
              <a:rPr lang="en-GB" sz="1800" dirty="0"/>
              <a:t>European Pillar of Social Rights 2017 </a:t>
            </a:r>
            <a:br>
              <a:rPr lang="en-GB" sz="1800" dirty="0"/>
            </a:br>
            <a:r>
              <a:rPr lang="en-GB" sz="1800" dirty="0"/>
              <a:t>New leadership team –Green Deal (Timmermans)</a:t>
            </a:r>
            <a:br>
              <a:rPr lang="en-GB" sz="1800" dirty="0"/>
            </a:br>
            <a:r>
              <a:rPr lang="en-GB" sz="1800" dirty="0"/>
              <a:t> Temporary framework to face new crisis</a:t>
            </a:r>
            <a:endParaRPr lang="en-NL" sz="18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04FB041-343A-44C9-9E0B-349A2BD64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65" y="159012"/>
            <a:ext cx="1801109" cy="11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DC94B-5761-483D-9585-EFC6F6913E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5</a:t>
            </a:fld>
            <a:endParaRPr lang="en-AU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20389F-0363-4082-8EFF-FDBAF39D2A74}"/>
              </a:ext>
            </a:extLst>
          </p:cNvPr>
          <p:cNvSpPr/>
          <p:nvPr/>
        </p:nvSpPr>
        <p:spPr>
          <a:xfrm>
            <a:off x="1771650" y="3995938"/>
            <a:ext cx="542925" cy="5332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5235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D48C5F-E92A-44FC-A3FF-9D79EE6A3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988" y="273844"/>
            <a:ext cx="5602977" cy="994172"/>
          </a:xfrm>
        </p:spPr>
        <p:txBody>
          <a:bodyPr anchor="t">
            <a:normAutofit/>
          </a:bodyPr>
          <a:lstStyle/>
          <a:p>
            <a:r>
              <a:rPr lang="en-GB" dirty="0"/>
              <a:t>Varying impact on European housing systems</a:t>
            </a:r>
            <a:endParaRPr lang="en-NL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CD267D-526C-4E56-B641-B53F5C3A0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9" y="1369219"/>
            <a:ext cx="4426397" cy="3500437"/>
          </a:xfrm>
        </p:spPr>
        <p:txBody>
          <a:bodyPr anchor="t">
            <a:norm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en-GB" dirty="0"/>
              <a:t>Some housing systems more resilient and effective in responding to current crisis – Finland, Denmark and Austria best in class.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/>
              <a:t>Some measures </a:t>
            </a:r>
            <a:r>
              <a:rPr lang="en-GB" i="1" dirty="0"/>
              <a:t>may</a:t>
            </a:r>
            <a:r>
              <a:rPr lang="en-GB" dirty="0"/>
              <a:t> lead to longer term reforms – improved rent regulation, better tenure choices, green focused investments.</a:t>
            </a:r>
          </a:p>
          <a:p>
            <a:pPr marL="400050" indent="-400050">
              <a:buFont typeface="+mj-lt"/>
              <a:buAutoNum type="romanUcPeriod"/>
            </a:pPr>
            <a:r>
              <a:rPr lang="en-GB" dirty="0"/>
              <a:t>May lead to re-assessment of commercial landlords and re-invigorate role of social housing.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DE02FE-25C6-4DCC-B252-C85E47DEA0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8012" y="1070187"/>
            <a:ext cx="2059989" cy="3814026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1400" dirty="0"/>
              <a:t>The pandemic highlighted several key vulnerabilities in our societies, their economies and in particular their </a:t>
            </a:r>
            <a:r>
              <a:rPr lang="en-GB" sz="1400" i="1" dirty="0"/>
              <a:t>housing systems 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Major impact on incomes and thus capacity to pay for housing rents and mortgages – potentially exacerbating or introducing affordability, access issues.</a:t>
            </a:r>
          </a:p>
          <a:p>
            <a:pPr>
              <a:lnSpc>
                <a:spcPct val="90000"/>
              </a:lnSpc>
            </a:pPr>
            <a:r>
              <a:rPr lang="en-GB" sz="1400" dirty="0"/>
              <a:t>Economic stabilisers including housing systems really matter.</a:t>
            </a:r>
            <a:endParaRPr lang="en-NL" sz="1400" dirty="0"/>
          </a:p>
          <a:p>
            <a:pPr>
              <a:lnSpc>
                <a:spcPct val="90000"/>
              </a:lnSpc>
            </a:pPr>
            <a:endParaRPr lang="en-NL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FFCED-0D44-4B28-8D05-1730FF9E52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3694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55A7-56C0-4D01-AAA8-147E0FC55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" y="65194"/>
            <a:ext cx="6052904" cy="994172"/>
          </a:xfrm>
        </p:spPr>
        <p:txBody>
          <a:bodyPr/>
          <a:lstStyle/>
          <a:p>
            <a:r>
              <a:rPr lang="en-GB" dirty="0"/>
              <a:t>Finland “best” in class </a:t>
            </a:r>
            <a:br>
              <a:rPr lang="en-GB" dirty="0"/>
            </a:br>
            <a:r>
              <a:rPr lang="en-GB" dirty="0"/>
              <a:t>for health and housing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4443E-3A4D-47DD-ABC0-2A950B20B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4" y="927604"/>
            <a:ext cx="6398104" cy="3799369"/>
          </a:xfrm>
        </p:spPr>
        <p:txBody>
          <a:bodyPr/>
          <a:lstStyle/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inherit"/>
              </a:rPr>
              <a:t>The </a:t>
            </a: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COVID-situation stable</a:t>
            </a:r>
            <a:r>
              <a:rPr lang="en-GB" sz="1200" b="0" i="0" dirty="0">
                <a:solidFill>
                  <a:schemeClr val="tx2"/>
                </a:solidFill>
                <a:effectLst/>
                <a:latin typeface="inherit"/>
              </a:rPr>
              <a:t>  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- rapid, effective control, low spread, effective testing and few deaths (national health statistics).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Good housing conditions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:  Low share of 5.5m population in overcrowded, in unaffordable housing or at risk of poverty (social pillar indicators)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Early stimulation of economy 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GB" sz="1200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eur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20 billion package) and foresees no future austerity measures.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Very rapid automatic stabilizers 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– unemployment, housing benefits and other social security .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Social assistance of last resort raised with 75 €/month for most needy households.  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Very flexible lay-off systems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, employees don’t lose work. Rapid unemployment benefits and housing benefits also, if and when needed.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Banks allow </a:t>
            </a: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postponed mortgage 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payments.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Evictions postponed 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(in new law)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SH production increased 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from 7,800 to </a:t>
            </a:r>
            <a:r>
              <a:rPr lang="en-GB" sz="1200" b="1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9,000 new starts in 2020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 (30% more new loans with interest subsidies)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Guidelines for social landlords how to </a:t>
            </a: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guarantee housing 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also followed by private landlords (feedback from ARA)</a:t>
            </a:r>
            <a:endParaRPr lang="en-GB" sz="12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7472" indent="-347472" algn="l" fontAlgn="base">
              <a:spcBef>
                <a:spcPts val="0"/>
              </a:spcBef>
              <a:buFont typeface="+mj-lt"/>
              <a:buAutoNum type="arabicPeriod"/>
            </a:pPr>
            <a:r>
              <a:rPr lang="en-GB" sz="12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Rent revenues secure. </a:t>
            </a:r>
            <a:r>
              <a:rPr lang="en-GB" sz="1200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Tenants more timely with rents! More need for counselling and some agreements made on rent arears (feedback from landlords)</a:t>
            </a:r>
            <a:br>
              <a:rPr lang="en-GB" sz="2800" dirty="0"/>
            </a:br>
            <a:endParaRPr lang="en-NL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63F6B-8F22-4DB0-8F8C-F555B3101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840" y="222878"/>
            <a:ext cx="2550160" cy="6788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1EF2E8-395E-47AC-9C23-43D2E3D31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473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80988" y="131785"/>
            <a:ext cx="6204871" cy="994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3000" dirty="0">
                <a:solidFill>
                  <a:srgbClr val="FF0000"/>
                </a:solidFill>
                <a:latin typeface="Arial Narrow" panose="020B0606020202030204" pitchFamily="34" charset="0"/>
              </a:rPr>
              <a:t>Finland  -</a:t>
            </a:r>
            <a:r>
              <a:rPr lang="nl-NL" sz="3000" i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nl-NL" sz="2400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doing</a:t>
            </a:r>
            <a:r>
              <a:rPr lang="nl-NL" sz="2400" i="1" dirty="0">
                <a:solidFill>
                  <a:srgbClr val="FF0000"/>
                </a:solidFill>
                <a:latin typeface="Arial Narrow" panose="020B0606020202030204" pitchFamily="34" charset="0"/>
              </a:rPr>
              <a:t> well </a:t>
            </a:r>
            <a:r>
              <a:rPr lang="nl-NL" sz="2400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also</a:t>
            </a:r>
            <a:r>
              <a:rPr lang="nl-NL" sz="2400" i="1" dirty="0">
                <a:solidFill>
                  <a:srgbClr val="FF0000"/>
                </a:solidFill>
                <a:latin typeface="Arial Narrow" panose="020B0606020202030204" pitchFamily="34" charset="0"/>
              </a:rPr>
              <a:t> as </a:t>
            </a:r>
            <a:r>
              <a:rPr lang="nl-NL" sz="2400" i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countercycle</a:t>
            </a:r>
            <a:endParaRPr lang="en-AU" sz="3000" i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987" y="696880"/>
            <a:ext cx="2398418" cy="994173"/>
          </a:xfrm>
        </p:spPr>
        <p:txBody>
          <a:bodyPr>
            <a:normAutofit fontScale="77500" lnSpcReduction="20000"/>
          </a:bodyPr>
          <a:lstStyle/>
          <a:p>
            <a:r>
              <a:rPr lang="nl-NL" sz="1200" dirty="0"/>
              <a:t>Best COVID health </a:t>
            </a:r>
            <a:r>
              <a:rPr lang="nl-NL" sz="1200" dirty="0" err="1"/>
              <a:t>and</a:t>
            </a:r>
            <a:r>
              <a:rPr lang="nl-NL" sz="1200" dirty="0"/>
              <a:t> </a:t>
            </a:r>
            <a:r>
              <a:rPr lang="nl-NL" sz="1200" dirty="0" err="1"/>
              <a:t>housing</a:t>
            </a:r>
            <a:r>
              <a:rPr lang="nl-NL" sz="1200" dirty="0"/>
              <a:t> outcomes in Europe</a:t>
            </a:r>
          </a:p>
          <a:p>
            <a:r>
              <a:rPr lang="nl-NL" sz="1200" dirty="0"/>
              <a:t>Addressing homelessness</a:t>
            </a:r>
          </a:p>
          <a:p>
            <a:r>
              <a:rPr lang="nl-NL" sz="1200" dirty="0"/>
              <a:t>Youth </a:t>
            </a:r>
            <a:r>
              <a:rPr lang="nl-NL" sz="1200" dirty="0" err="1"/>
              <a:t>independence</a:t>
            </a:r>
            <a:r>
              <a:rPr lang="nl-NL" sz="1200" dirty="0"/>
              <a:t> </a:t>
            </a:r>
            <a:r>
              <a:rPr lang="nl-NL" sz="1200" dirty="0" err="1"/>
              <a:t>providing</a:t>
            </a:r>
            <a:r>
              <a:rPr lang="nl-NL" sz="1200" dirty="0"/>
              <a:t> pathways </a:t>
            </a:r>
          </a:p>
          <a:p>
            <a:endParaRPr lang="nl-NL" sz="1200" dirty="0"/>
          </a:p>
          <a:p>
            <a:endParaRPr lang="nl-NL" sz="900" dirty="0"/>
          </a:p>
          <a:p>
            <a:endParaRPr lang="en-AU" sz="15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89359263"/>
              </p:ext>
            </p:extLst>
          </p:nvPr>
        </p:nvGraphicFramePr>
        <p:xfrm>
          <a:off x="94320" y="825363"/>
          <a:ext cx="6669360" cy="4103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04167" y="4822111"/>
            <a:ext cx="260998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788" dirty="0" err="1"/>
              <a:t>Updated</a:t>
            </a:r>
            <a:r>
              <a:rPr lang="nl-NL" sz="788" dirty="0"/>
              <a:t> </a:t>
            </a:r>
            <a:r>
              <a:rPr lang="en-AU" sz="788" dirty="0"/>
              <a:t>from</a:t>
            </a:r>
            <a:r>
              <a:rPr lang="nl-NL" sz="788" dirty="0"/>
              <a:t> Lawson, Pawson et al (2018) AHURI</a:t>
            </a:r>
            <a:endParaRPr lang="en-AU" sz="788" dirty="0"/>
          </a:p>
        </p:txBody>
      </p:sp>
      <p:sp>
        <p:nvSpPr>
          <p:cNvPr id="2" name="Rectangle 1"/>
          <p:cNvSpPr/>
          <p:nvPr/>
        </p:nvSpPr>
        <p:spPr>
          <a:xfrm>
            <a:off x="4617132" y="681539"/>
            <a:ext cx="218445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1050" dirty="0"/>
              <a:t>Top for social inclusiveness </a:t>
            </a:r>
          </a:p>
          <a:p>
            <a:pPr algn="r"/>
            <a:r>
              <a:rPr lang="nl-NL" sz="1050" dirty="0"/>
              <a:t>Multi-player social sector</a:t>
            </a:r>
          </a:p>
          <a:p>
            <a:pPr algn="r"/>
            <a:r>
              <a:rPr lang="nl-NL" sz="1050" dirty="0"/>
              <a:t>9,000 supplied p.a (22%)</a:t>
            </a:r>
          </a:p>
          <a:p>
            <a:pPr algn="r"/>
            <a:r>
              <a:rPr lang="nl-NL" sz="1050" dirty="0"/>
              <a:t>16 % of market</a:t>
            </a:r>
          </a:p>
          <a:p>
            <a:pPr algn="r"/>
            <a:r>
              <a:rPr lang="nl-NL" sz="1050" dirty="0"/>
              <a:t>Broad based access</a:t>
            </a:r>
            <a:endParaRPr lang="en-AU" sz="105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59F393-3DE7-415B-93E7-FB0F986FCAE2}"/>
              </a:ext>
            </a:extLst>
          </p:cNvPr>
          <p:cNvSpPr/>
          <p:nvPr/>
        </p:nvSpPr>
        <p:spPr>
          <a:xfrm>
            <a:off x="2124006" y="658522"/>
            <a:ext cx="2609987" cy="162494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999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482B-A894-4888-B9B1-0A5F9C7C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293" y="273843"/>
            <a:ext cx="5554134" cy="1462191"/>
          </a:xfrm>
        </p:spPr>
        <p:txBody>
          <a:bodyPr/>
          <a:lstStyle/>
          <a:p>
            <a:r>
              <a:rPr lang="en-GB" dirty="0"/>
              <a:t>Austria – resilient system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4D045-0403-4D49-A60E-74889BAB3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5" y="830298"/>
            <a:ext cx="5285369" cy="2897981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GB" sz="1000" dirty="0"/>
              <a:t>Like much of Western Europe, Austria has a </a:t>
            </a:r>
            <a:r>
              <a:rPr lang="en-GB" sz="1000" dirty="0">
                <a:solidFill>
                  <a:srgbClr val="FF0000"/>
                </a:solidFill>
              </a:rPr>
              <a:t>large and well established limited profit housing sector</a:t>
            </a:r>
            <a:r>
              <a:rPr lang="en-GB" sz="1000" dirty="0"/>
              <a:t>, which plays a major role in constructing decent affordable housing for rent and ownership.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Early agreement on required health and safety measures between representatives of the building industry, the trade unions and the government allowed building to continue, avoiding a slump and allowing </a:t>
            </a:r>
            <a:r>
              <a:rPr lang="en-GB" sz="1000" dirty="0">
                <a:solidFill>
                  <a:srgbClr val="FF0000"/>
                </a:solidFill>
              </a:rPr>
              <a:t>continuity of activity across the supply chain</a:t>
            </a:r>
            <a:r>
              <a:rPr lang="en-GB" sz="100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It is also a </a:t>
            </a:r>
            <a:r>
              <a:rPr lang="en-GB" sz="1000" u="sng" dirty="0"/>
              <a:t>stable employer </a:t>
            </a:r>
            <a:r>
              <a:rPr lang="en-GB" sz="1000" dirty="0"/>
              <a:t>offering </a:t>
            </a:r>
            <a:r>
              <a:rPr lang="en-GB" sz="1000" dirty="0">
                <a:solidFill>
                  <a:srgbClr val="FF0000"/>
                </a:solidFill>
              </a:rPr>
              <a:t>state of the art green construction and management systems</a:t>
            </a:r>
            <a:r>
              <a:rPr lang="en-GB" sz="1000" dirty="0"/>
              <a:t> that are not only tenant focused but also efficiency driven.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Housing association sector was expected to reach a peak in 2020 with more than 17,000 completions but will </a:t>
            </a:r>
            <a:r>
              <a:rPr lang="en-GB" sz="1000" dirty="0">
                <a:solidFill>
                  <a:srgbClr val="FF0000"/>
                </a:solidFill>
              </a:rPr>
              <a:t>spread this work into 2021 </a:t>
            </a:r>
            <a:r>
              <a:rPr lang="en-GB" sz="1000" dirty="0"/>
              <a:t>to act countercyclically.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Most of limited profit housing association homes are already energy efficient and connected to district heating. 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000" dirty="0"/>
              <a:t>Refurbishment offensive for housing: funds thermal rehabilitation, boiler replacement, and decarbonisation of district and local heating increased considerably. Funds of EUR 750 million, focus on assisting lower-income households to switch to clean heating. Two year program.  Also one year program for owners of single-family homes (in rural areas) up to EUR 5,000 grant per home. </a:t>
            </a:r>
            <a:endParaRPr lang="en-GB" sz="1400" dirty="0"/>
          </a:p>
          <a:p>
            <a:pPr marL="228600" indent="-228600">
              <a:buFont typeface="+mj-lt"/>
              <a:buAutoNum type="arabicPeriod"/>
            </a:pPr>
            <a:r>
              <a:rPr lang="en-GB" sz="1100" dirty="0">
                <a:solidFill>
                  <a:srgbClr val="FF0000"/>
                </a:solidFill>
                <a:latin typeface="+mj-lt"/>
              </a:rPr>
              <a:t>Vienna increases affordable housing production</a:t>
            </a:r>
            <a:r>
              <a:rPr lang="en-GB" sz="1100" dirty="0">
                <a:latin typeface="+mj-lt"/>
              </a:rPr>
              <a:t> with </a:t>
            </a:r>
            <a:r>
              <a:rPr lang="en-GB" sz="1100" b="0" i="0" dirty="0">
                <a:effectLst/>
                <a:latin typeface="+mj-lt"/>
              </a:rPr>
              <a:t>1000 new apartments </a:t>
            </a:r>
            <a:endParaRPr lang="en-GB" sz="11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8B395-9702-4BA9-8311-F69AE4C589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9E6-392B-B64A-85D6-1354B0EA1A88}" type="slidenum">
              <a:rPr lang="en-AU" smtClean="0"/>
              <a:pPr/>
              <a:t>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2464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21205F"/>
      </a:dk1>
      <a:lt1>
        <a:srgbClr val="FFFFFF"/>
      </a:lt1>
      <a:dk2>
        <a:srgbClr val="E51D2A"/>
      </a:dk2>
      <a:lt2>
        <a:srgbClr val="E2E5DF"/>
      </a:lt2>
      <a:accent1>
        <a:srgbClr val="21205F"/>
      </a:accent1>
      <a:accent2>
        <a:srgbClr val="E51D2A"/>
      </a:accent2>
      <a:accent3>
        <a:srgbClr val="FAC800"/>
      </a:accent3>
      <a:accent4>
        <a:srgbClr val="E2E5DF"/>
      </a:accent4>
      <a:accent5>
        <a:srgbClr val="E51D2A"/>
      </a:accent5>
      <a:accent6>
        <a:srgbClr val="21205F"/>
      </a:accent6>
      <a:hlink>
        <a:srgbClr val="21205F"/>
      </a:hlink>
      <a:folHlink>
        <a:srgbClr val="FAC8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tx2"/>
        </a:solidFill>
      </a:spPr>
      <a:bodyPr vert="horz" wrap="none" lIns="91440" tIns="45720" rIns="91440" bIns="45720" rtlCol="0" anchor="t" anchorCtr="0">
        <a:spAutoFit/>
      </a:bodyPr>
      <a:lstStyle>
        <a:defPPr algn="l">
          <a:defRPr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4C950EB6-8227-EA45-B434-573991E70B3A}" vid="{4308C353-B086-D247-9DF0-96E6FB735FA2}"/>
    </a:ext>
  </a:extLst>
</a:theme>
</file>

<file path=ppt/theme/theme2.xml><?xml version="1.0" encoding="utf-8"?>
<a:theme xmlns:a="http://schemas.openxmlformats.org/drawingml/2006/main" name="4_Office Theme">
  <a:themeElements>
    <a:clrScheme name="#Housing2030">
      <a:dk1>
        <a:srgbClr val="35121C"/>
      </a:dk1>
      <a:lt1>
        <a:sysClr val="window" lastClr="FFFFFF"/>
      </a:lt1>
      <a:dk2>
        <a:srgbClr val="000000"/>
      </a:dk2>
      <a:lt2>
        <a:srgbClr val="E7E6E6"/>
      </a:lt2>
      <a:accent1>
        <a:srgbClr val="E5326C"/>
      </a:accent1>
      <a:accent2>
        <a:srgbClr val="009C9E"/>
      </a:accent2>
      <a:accent3>
        <a:srgbClr val="DDA12C"/>
      </a:accent3>
      <a:accent4>
        <a:srgbClr val="6F8F3D"/>
      </a:accent4>
      <a:accent5>
        <a:srgbClr val="ED6D91"/>
      </a:accent5>
      <a:accent6>
        <a:srgbClr val="008789"/>
      </a:accent6>
      <a:hlink>
        <a:srgbClr val="F2B824"/>
      </a:hlink>
      <a:folHlink>
        <a:srgbClr val="77B3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#Housing2030">
      <a:dk1>
        <a:srgbClr val="35121C"/>
      </a:dk1>
      <a:lt1>
        <a:sysClr val="window" lastClr="FFFFFF"/>
      </a:lt1>
      <a:dk2>
        <a:srgbClr val="000000"/>
      </a:dk2>
      <a:lt2>
        <a:srgbClr val="E7E6E6"/>
      </a:lt2>
      <a:accent1>
        <a:srgbClr val="E5326C"/>
      </a:accent1>
      <a:accent2>
        <a:srgbClr val="009C9E"/>
      </a:accent2>
      <a:accent3>
        <a:srgbClr val="DDA12C"/>
      </a:accent3>
      <a:accent4>
        <a:srgbClr val="6F8F3D"/>
      </a:accent4>
      <a:accent5>
        <a:srgbClr val="F6E2C4"/>
      </a:accent5>
      <a:accent6>
        <a:srgbClr val="009C9E"/>
      </a:accent6>
      <a:hlink>
        <a:srgbClr val="E5326C"/>
      </a:hlink>
      <a:folHlink>
        <a:srgbClr val="009C9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#Housing2030">
      <a:dk1>
        <a:srgbClr val="35121C"/>
      </a:dk1>
      <a:lt1>
        <a:sysClr val="window" lastClr="FFFFFF"/>
      </a:lt1>
      <a:dk2>
        <a:srgbClr val="000000"/>
      </a:dk2>
      <a:lt2>
        <a:srgbClr val="E7E6E6"/>
      </a:lt2>
      <a:accent1>
        <a:srgbClr val="E5326C"/>
      </a:accent1>
      <a:accent2>
        <a:srgbClr val="009C9E"/>
      </a:accent2>
      <a:accent3>
        <a:srgbClr val="DDA12C"/>
      </a:accent3>
      <a:accent4>
        <a:srgbClr val="6F8F3D"/>
      </a:accent4>
      <a:accent5>
        <a:srgbClr val="F6E2C4"/>
      </a:accent5>
      <a:accent6>
        <a:srgbClr val="009C9E"/>
      </a:accent6>
      <a:hlink>
        <a:srgbClr val="E5326C"/>
      </a:hlink>
      <a:folHlink>
        <a:srgbClr val="009C9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#Housing2030">
      <a:dk1>
        <a:srgbClr val="35121C"/>
      </a:dk1>
      <a:lt1>
        <a:sysClr val="window" lastClr="FFFFFF"/>
      </a:lt1>
      <a:dk2>
        <a:srgbClr val="000000"/>
      </a:dk2>
      <a:lt2>
        <a:srgbClr val="E7E6E6"/>
      </a:lt2>
      <a:accent1>
        <a:srgbClr val="E5326C"/>
      </a:accent1>
      <a:accent2>
        <a:srgbClr val="009C9E"/>
      </a:accent2>
      <a:accent3>
        <a:srgbClr val="DDA12C"/>
      </a:accent3>
      <a:accent4>
        <a:srgbClr val="6F8F3D"/>
      </a:accent4>
      <a:accent5>
        <a:srgbClr val="F6E2C4"/>
      </a:accent5>
      <a:accent6>
        <a:srgbClr val="009C9E"/>
      </a:accent6>
      <a:hlink>
        <a:srgbClr val="E5326C"/>
      </a:hlink>
      <a:folHlink>
        <a:srgbClr val="009C9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#Housing2030">
      <a:dk1>
        <a:srgbClr val="35121C"/>
      </a:dk1>
      <a:lt1>
        <a:sysClr val="window" lastClr="FFFFFF"/>
      </a:lt1>
      <a:dk2>
        <a:srgbClr val="000000"/>
      </a:dk2>
      <a:lt2>
        <a:srgbClr val="E7E6E6"/>
      </a:lt2>
      <a:accent1>
        <a:srgbClr val="E5326C"/>
      </a:accent1>
      <a:accent2>
        <a:srgbClr val="009C9E"/>
      </a:accent2>
      <a:accent3>
        <a:srgbClr val="DDA12C"/>
      </a:accent3>
      <a:accent4>
        <a:srgbClr val="6F8F3D"/>
      </a:accent4>
      <a:accent5>
        <a:srgbClr val="F6E2C4"/>
      </a:accent5>
      <a:accent6>
        <a:srgbClr val="009C9E"/>
      </a:accent6>
      <a:hlink>
        <a:srgbClr val="E5326C"/>
      </a:hlink>
      <a:folHlink>
        <a:srgbClr val="009C9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2945</Words>
  <Application>Microsoft Office PowerPoint</Application>
  <PresentationFormat>Custom</PresentationFormat>
  <Paragraphs>200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europa</vt:lpstr>
      <vt:lpstr>Helvetica Neue</vt:lpstr>
      <vt:lpstr>inherit</vt:lpstr>
      <vt:lpstr>Open Sans</vt:lpstr>
      <vt:lpstr>raleway</vt:lpstr>
      <vt:lpstr>Symbol</vt:lpstr>
      <vt:lpstr>Wingdings</vt:lpstr>
      <vt:lpstr>Office Theme</vt:lpstr>
      <vt:lpstr>4_Office Theme</vt:lpstr>
      <vt:lpstr>2_Office Theme</vt:lpstr>
      <vt:lpstr>3_Office Theme</vt:lpstr>
      <vt:lpstr>5_Office Theme</vt:lpstr>
      <vt:lpstr>6_Office Theme</vt:lpstr>
      <vt:lpstr>Can COVID response redirect focus of European housing systems?</vt:lpstr>
      <vt:lpstr>Impact of COVID-19 in Europe</vt:lpstr>
      <vt:lpstr>Pre-covid European settings  - reset needed    </vt:lpstr>
      <vt:lpstr>International guidance for Recovery</vt:lpstr>
      <vt:lpstr>European Pillar of Social Rights 2017  New leadership team –Green Deal (Timmermans)  Temporary framework to face new crisis</vt:lpstr>
      <vt:lpstr>Varying impact on European housing systems</vt:lpstr>
      <vt:lpstr>Finland “best” in class  for health and housing</vt:lpstr>
      <vt:lpstr>Finland  - doing well also as countercycle</vt:lpstr>
      <vt:lpstr>Austria – resilient system</vt:lpstr>
      <vt:lpstr>French social landlords aim for green social housing and broaden public interest banking alliance</vt:lpstr>
      <vt:lpstr>New investment alliance between public interest banks – pre COVID</vt:lpstr>
      <vt:lpstr>Denmark invests own building fund for climate, comfort and jobs</vt:lpstr>
      <vt:lpstr>PowerPoint Presentation</vt:lpstr>
      <vt:lpstr>Germany protects renters but court challenges remain..        referendum also looms. </vt:lpstr>
      <vt:lpstr>Looking Ahead –  Housing 2030 and EC Affordable Housing Initiative</vt:lpstr>
      <vt:lpstr>What’s next?   Back to business as usual?</vt:lpstr>
      <vt:lpstr>Australia - Victoria’s response </vt:lpstr>
      <vt:lpstr>Conclusions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COVID response redirect focus of European housing systems?</dc:title>
  <dc:creator>Family Stoppels-Lawson</dc:creator>
  <cp:lastModifiedBy>Family Stoppels-Lawson</cp:lastModifiedBy>
  <cp:revision>23</cp:revision>
  <dcterms:created xsi:type="dcterms:W3CDTF">2020-11-24T12:03:45Z</dcterms:created>
  <dcterms:modified xsi:type="dcterms:W3CDTF">2020-11-24T15:27:12Z</dcterms:modified>
</cp:coreProperties>
</file>