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257" r:id="rId5"/>
    <p:sldId id="258" r:id="rId6"/>
    <p:sldId id="259" r:id="rId7"/>
    <p:sldId id="260" r:id="rId8"/>
    <p:sldId id="261" r:id="rId9"/>
    <p:sldId id="262" r:id="rId10"/>
    <p:sldId id="263" r:id="rId11"/>
    <p:sldId id="264" r:id="rId12"/>
    <p:sldId id="265"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877F41-D776-4906-AA41-D81B2D9A9652}" v="16" dt="2020-11-23T15:13:52.7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yn Whitzman" userId="95ea5ae0-dc3b-4f14-b97e-78367f789475" providerId="ADAL" clId="{43877F41-D776-4906-AA41-D81B2D9A9652}"/>
    <pc:docChg chg="undo custSel mod addSld modSld">
      <pc:chgData name="Carolyn Whitzman" userId="95ea5ae0-dc3b-4f14-b97e-78367f789475" providerId="ADAL" clId="{43877F41-D776-4906-AA41-D81B2D9A9652}" dt="2020-11-24T18:44:42.817" v="977" actId="20577"/>
      <pc:docMkLst>
        <pc:docMk/>
      </pc:docMkLst>
      <pc:sldChg chg="modSp">
        <pc:chgData name="Carolyn Whitzman" userId="95ea5ae0-dc3b-4f14-b97e-78367f789475" providerId="ADAL" clId="{43877F41-D776-4906-AA41-D81B2D9A9652}" dt="2020-11-24T18:44:42.817" v="977" actId="20577"/>
        <pc:sldMkLst>
          <pc:docMk/>
          <pc:sldMk cId="3701977107" sldId="258"/>
        </pc:sldMkLst>
        <pc:spChg chg="mod">
          <ac:chgData name="Carolyn Whitzman" userId="95ea5ae0-dc3b-4f14-b97e-78367f789475" providerId="ADAL" clId="{43877F41-D776-4906-AA41-D81B2D9A9652}" dt="2020-11-24T18:44:42.817" v="977" actId="20577"/>
          <ac:spMkLst>
            <pc:docMk/>
            <pc:sldMk cId="3701977107" sldId="258"/>
            <ac:spMk id="5" creationId="{AA9C3482-17E5-455F-B753-221FF009054A}"/>
          </ac:spMkLst>
        </pc:spChg>
      </pc:sldChg>
      <pc:sldChg chg="addSp delSp modSp mod setBg">
        <pc:chgData name="Carolyn Whitzman" userId="95ea5ae0-dc3b-4f14-b97e-78367f789475" providerId="ADAL" clId="{43877F41-D776-4906-AA41-D81B2D9A9652}" dt="2020-11-23T14:46:00.042" v="117" actId="12"/>
        <pc:sldMkLst>
          <pc:docMk/>
          <pc:sldMk cId="2356472716" sldId="262"/>
        </pc:sldMkLst>
        <pc:spChg chg="mod">
          <ac:chgData name="Carolyn Whitzman" userId="95ea5ae0-dc3b-4f14-b97e-78367f789475" providerId="ADAL" clId="{43877F41-D776-4906-AA41-D81B2D9A9652}" dt="2020-11-23T14:44:06.791" v="80" actId="20577"/>
          <ac:spMkLst>
            <pc:docMk/>
            <pc:sldMk cId="2356472716" sldId="262"/>
            <ac:spMk id="2" creationId="{67AE200A-4953-4271-88CF-044C1970DD99}"/>
          </ac:spMkLst>
        </pc:spChg>
        <pc:spChg chg="mod">
          <ac:chgData name="Carolyn Whitzman" userId="95ea5ae0-dc3b-4f14-b97e-78367f789475" providerId="ADAL" clId="{43877F41-D776-4906-AA41-D81B2D9A9652}" dt="2020-11-23T14:46:00.042" v="117" actId="12"/>
          <ac:spMkLst>
            <pc:docMk/>
            <pc:sldMk cId="2356472716" sldId="262"/>
            <ac:spMk id="3" creationId="{E83E8847-4A8C-4B89-B768-D872D8EECD36}"/>
          </ac:spMkLst>
        </pc:spChg>
        <pc:spChg chg="add del">
          <ac:chgData name="Carolyn Whitzman" userId="95ea5ae0-dc3b-4f14-b97e-78367f789475" providerId="ADAL" clId="{43877F41-D776-4906-AA41-D81B2D9A9652}" dt="2020-11-23T14:42:56.673" v="63" actId="26606"/>
          <ac:spMkLst>
            <pc:docMk/>
            <pc:sldMk cId="2356472716" sldId="262"/>
            <ac:spMk id="13" creationId="{3F088236-D655-4F88-B238-E16762358025}"/>
          </ac:spMkLst>
        </pc:spChg>
        <pc:spChg chg="add del">
          <ac:chgData name="Carolyn Whitzman" userId="95ea5ae0-dc3b-4f14-b97e-78367f789475" providerId="ADAL" clId="{43877F41-D776-4906-AA41-D81B2D9A9652}" dt="2020-11-23T14:42:56.673" v="63" actId="26606"/>
          <ac:spMkLst>
            <pc:docMk/>
            <pc:sldMk cId="2356472716" sldId="262"/>
            <ac:spMk id="15" creationId="{3DAC0C92-199E-475C-9390-119A9B027276}"/>
          </ac:spMkLst>
        </pc:spChg>
        <pc:spChg chg="add del">
          <ac:chgData name="Carolyn Whitzman" userId="95ea5ae0-dc3b-4f14-b97e-78367f789475" providerId="ADAL" clId="{43877F41-D776-4906-AA41-D81B2D9A9652}" dt="2020-11-23T14:42:56.673" v="63" actId="26606"/>
          <ac:spMkLst>
            <pc:docMk/>
            <pc:sldMk cId="2356472716" sldId="262"/>
            <ac:spMk id="17" creationId="{C4CFB339-0ED8-4FE2-9EF1-6D1375B8499B}"/>
          </ac:spMkLst>
        </pc:spChg>
        <pc:spChg chg="add del">
          <ac:chgData name="Carolyn Whitzman" userId="95ea5ae0-dc3b-4f14-b97e-78367f789475" providerId="ADAL" clId="{43877F41-D776-4906-AA41-D81B2D9A9652}" dt="2020-11-23T14:42:56.673" v="63" actId="26606"/>
          <ac:spMkLst>
            <pc:docMk/>
            <pc:sldMk cId="2356472716" sldId="262"/>
            <ac:spMk id="19" creationId="{31896C80-2069-4431-9C19-83B913734490}"/>
          </ac:spMkLst>
        </pc:spChg>
        <pc:spChg chg="add del">
          <ac:chgData name="Carolyn Whitzman" userId="95ea5ae0-dc3b-4f14-b97e-78367f789475" providerId="ADAL" clId="{43877F41-D776-4906-AA41-D81B2D9A9652}" dt="2020-11-23T14:42:56.673" v="63" actId="26606"/>
          <ac:spMkLst>
            <pc:docMk/>
            <pc:sldMk cId="2356472716" sldId="262"/>
            <ac:spMk id="21" creationId="{BF120A21-0841-4823-B0C4-28AEBCEF9B78}"/>
          </ac:spMkLst>
        </pc:spChg>
        <pc:spChg chg="add del">
          <ac:chgData name="Carolyn Whitzman" userId="95ea5ae0-dc3b-4f14-b97e-78367f789475" providerId="ADAL" clId="{43877F41-D776-4906-AA41-D81B2D9A9652}" dt="2020-11-23T14:42:56.673" v="63" actId="26606"/>
          <ac:spMkLst>
            <pc:docMk/>
            <pc:sldMk cId="2356472716" sldId="262"/>
            <ac:spMk id="23" creationId="{DBB05BAE-BBD3-4289-899F-A6851503C6B0}"/>
          </ac:spMkLst>
        </pc:spChg>
        <pc:spChg chg="add del">
          <ac:chgData name="Carolyn Whitzman" userId="95ea5ae0-dc3b-4f14-b97e-78367f789475" providerId="ADAL" clId="{43877F41-D776-4906-AA41-D81B2D9A9652}" dt="2020-11-23T14:42:56.673" v="63" actId="26606"/>
          <ac:spMkLst>
            <pc:docMk/>
            <pc:sldMk cId="2356472716" sldId="262"/>
            <ac:spMk id="25" creationId="{9874D11C-36F5-4BBE-A490-019A54E953B0}"/>
          </ac:spMkLst>
        </pc:spChg>
        <pc:picChg chg="mod ord">
          <ac:chgData name="Carolyn Whitzman" userId="95ea5ae0-dc3b-4f14-b97e-78367f789475" providerId="ADAL" clId="{43877F41-D776-4906-AA41-D81B2D9A9652}" dt="2020-11-23T14:42:56.673" v="63" actId="26606"/>
          <ac:picMkLst>
            <pc:docMk/>
            <pc:sldMk cId="2356472716" sldId="262"/>
            <ac:picMk id="4" creationId="{D8A99E57-28C7-4C6D-98D5-868B64FA1573}"/>
          </ac:picMkLst>
        </pc:picChg>
        <pc:picChg chg="add mod">
          <ac:chgData name="Carolyn Whitzman" userId="95ea5ae0-dc3b-4f14-b97e-78367f789475" providerId="ADAL" clId="{43877F41-D776-4906-AA41-D81B2D9A9652}" dt="2020-11-23T14:43:57.693" v="66" actId="1076"/>
          <ac:picMkLst>
            <pc:docMk/>
            <pc:sldMk cId="2356472716" sldId="262"/>
            <ac:picMk id="5" creationId="{B2813FCB-99E7-4A0B-818D-40F933343235}"/>
          </ac:picMkLst>
        </pc:picChg>
        <pc:cxnChg chg="add del">
          <ac:chgData name="Carolyn Whitzman" userId="95ea5ae0-dc3b-4f14-b97e-78367f789475" providerId="ADAL" clId="{43877F41-D776-4906-AA41-D81B2D9A9652}" dt="2020-11-23T14:42:56.673" v="63" actId="26606"/>
          <ac:cxnSpMkLst>
            <pc:docMk/>
            <pc:sldMk cId="2356472716" sldId="262"/>
            <ac:cxnSpMk id="9" creationId="{64FA5DFF-7FE6-4855-84E6-DFA78EE978BD}"/>
          </ac:cxnSpMkLst>
        </pc:cxnChg>
        <pc:cxnChg chg="add del">
          <ac:chgData name="Carolyn Whitzman" userId="95ea5ae0-dc3b-4f14-b97e-78367f789475" providerId="ADAL" clId="{43877F41-D776-4906-AA41-D81B2D9A9652}" dt="2020-11-23T14:42:56.673" v="63" actId="26606"/>
          <ac:cxnSpMkLst>
            <pc:docMk/>
            <pc:sldMk cId="2356472716" sldId="262"/>
            <ac:cxnSpMk id="11" creationId="{2AFD8CBA-54A3-4363-991B-B9C631BBFA74}"/>
          </ac:cxnSpMkLst>
        </pc:cxnChg>
      </pc:sldChg>
      <pc:sldChg chg="addSp modSp add">
        <pc:chgData name="Carolyn Whitzman" userId="95ea5ae0-dc3b-4f14-b97e-78367f789475" providerId="ADAL" clId="{43877F41-D776-4906-AA41-D81B2D9A9652}" dt="2020-11-23T14:49:42.894" v="172" actId="20577"/>
        <pc:sldMkLst>
          <pc:docMk/>
          <pc:sldMk cId="1835517135" sldId="263"/>
        </pc:sldMkLst>
        <pc:spChg chg="mod">
          <ac:chgData name="Carolyn Whitzman" userId="95ea5ae0-dc3b-4f14-b97e-78367f789475" providerId="ADAL" clId="{43877F41-D776-4906-AA41-D81B2D9A9652}" dt="2020-11-23T14:49:42.894" v="172" actId="20577"/>
          <ac:spMkLst>
            <pc:docMk/>
            <pc:sldMk cId="1835517135" sldId="263"/>
            <ac:spMk id="2" creationId="{ADBF3472-F8D9-4411-9C73-66E5CAD83B38}"/>
          </ac:spMkLst>
        </pc:spChg>
        <pc:spChg chg="mod">
          <ac:chgData name="Carolyn Whitzman" userId="95ea5ae0-dc3b-4f14-b97e-78367f789475" providerId="ADAL" clId="{43877F41-D776-4906-AA41-D81B2D9A9652}" dt="2020-11-23T14:46:40.974" v="122" actId="14100"/>
          <ac:spMkLst>
            <pc:docMk/>
            <pc:sldMk cId="1835517135" sldId="263"/>
            <ac:spMk id="3" creationId="{C13AFF42-AAC1-4786-BB06-FB03D0755ED8}"/>
          </ac:spMkLst>
        </pc:spChg>
        <pc:picChg chg="add mod">
          <ac:chgData name="Carolyn Whitzman" userId="95ea5ae0-dc3b-4f14-b97e-78367f789475" providerId="ADAL" clId="{43877F41-D776-4906-AA41-D81B2D9A9652}" dt="2020-11-23T14:47:49.856" v="127" actId="1076"/>
          <ac:picMkLst>
            <pc:docMk/>
            <pc:sldMk cId="1835517135" sldId="263"/>
            <ac:picMk id="4" creationId="{8D3A923A-C634-464E-86C4-BCFEBFD51868}"/>
          </ac:picMkLst>
        </pc:picChg>
        <pc:picChg chg="add mod">
          <ac:chgData name="Carolyn Whitzman" userId="95ea5ae0-dc3b-4f14-b97e-78367f789475" providerId="ADAL" clId="{43877F41-D776-4906-AA41-D81B2D9A9652}" dt="2020-11-23T14:49:36.695" v="153" actId="14100"/>
          <ac:picMkLst>
            <pc:docMk/>
            <pc:sldMk cId="1835517135" sldId="263"/>
            <ac:picMk id="5" creationId="{F5152D9D-1679-43A9-AE50-29D4F1DE12C2}"/>
          </ac:picMkLst>
        </pc:picChg>
      </pc:sldChg>
      <pc:sldChg chg="modSp add">
        <pc:chgData name="Carolyn Whitzman" userId="95ea5ae0-dc3b-4f14-b97e-78367f789475" providerId="ADAL" clId="{43877F41-D776-4906-AA41-D81B2D9A9652}" dt="2020-11-23T15:08:56.793" v="943" actId="20577"/>
        <pc:sldMkLst>
          <pc:docMk/>
          <pc:sldMk cId="4137210736" sldId="264"/>
        </pc:sldMkLst>
        <pc:spChg chg="mod">
          <ac:chgData name="Carolyn Whitzman" userId="95ea5ae0-dc3b-4f14-b97e-78367f789475" providerId="ADAL" clId="{43877F41-D776-4906-AA41-D81B2D9A9652}" dt="2020-11-23T14:50:01.057" v="205" actId="20577"/>
          <ac:spMkLst>
            <pc:docMk/>
            <pc:sldMk cId="4137210736" sldId="264"/>
            <ac:spMk id="2" creationId="{7A89A4D0-46DE-4349-8D3D-B438FF52B0AD}"/>
          </ac:spMkLst>
        </pc:spChg>
        <pc:spChg chg="mod">
          <ac:chgData name="Carolyn Whitzman" userId="95ea5ae0-dc3b-4f14-b97e-78367f789475" providerId="ADAL" clId="{43877F41-D776-4906-AA41-D81B2D9A9652}" dt="2020-11-23T15:08:56.793" v="943" actId="20577"/>
          <ac:spMkLst>
            <pc:docMk/>
            <pc:sldMk cId="4137210736" sldId="264"/>
            <ac:spMk id="3" creationId="{C2AE91FD-0D8E-43DC-A859-450D57B9A7E7}"/>
          </ac:spMkLst>
        </pc:spChg>
      </pc:sldChg>
      <pc:sldChg chg="addSp modSp add">
        <pc:chgData name="Carolyn Whitzman" userId="95ea5ae0-dc3b-4f14-b97e-78367f789475" providerId="ADAL" clId="{43877F41-D776-4906-AA41-D81B2D9A9652}" dt="2020-11-23T15:15:31.914" v="973" actId="6549"/>
        <pc:sldMkLst>
          <pc:docMk/>
          <pc:sldMk cId="2113710297" sldId="265"/>
        </pc:sldMkLst>
        <pc:spChg chg="mod">
          <ac:chgData name="Carolyn Whitzman" userId="95ea5ae0-dc3b-4f14-b97e-78367f789475" providerId="ADAL" clId="{43877F41-D776-4906-AA41-D81B2D9A9652}" dt="2020-11-23T15:15:31.914" v="973" actId="6549"/>
          <ac:spMkLst>
            <pc:docMk/>
            <pc:sldMk cId="2113710297" sldId="265"/>
            <ac:spMk id="2" creationId="{534B6939-773C-423C-B7BD-7622EE734FD4}"/>
          </ac:spMkLst>
        </pc:spChg>
        <pc:spChg chg="mod">
          <ac:chgData name="Carolyn Whitzman" userId="95ea5ae0-dc3b-4f14-b97e-78367f789475" providerId="ADAL" clId="{43877F41-D776-4906-AA41-D81B2D9A9652}" dt="2020-11-23T15:15:00.152" v="970" actId="15"/>
          <ac:spMkLst>
            <pc:docMk/>
            <pc:sldMk cId="2113710297" sldId="265"/>
            <ac:spMk id="3" creationId="{123DA33A-D249-439E-819F-48FB478347B4}"/>
          </ac:spMkLst>
        </pc:spChg>
        <pc:picChg chg="add mod">
          <ac:chgData name="Carolyn Whitzman" userId="95ea5ae0-dc3b-4f14-b97e-78367f789475" providerId="ADAL" clId="{43877F41-D776-4906-AA41-D81B2D9A9652}" dt="2020-11-23T15:14:46.273" v="959" actId="14100"/>
          <ac:picMkLst>
            <pc:docMk/>
            <pc:sldMk cId="2113710297" sldId="265"/>
            <ac:picMk id="4" creationId="{0F6CD9B0-DA47-406B-B603-513796F0BB4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5ECF9-4648-4193-A928-C0FCD2D85C2C}" type="datetimeFigureOut">
              <a:rPr lang="fr-CA" smtClean="0"/>
              <a:t>2020-11-24</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0936EC-7451-45AE-87A9-D39E3066D899}" type="slidenum">
              <a:rPr lang="fr-CA" smtClean="0"/>
              <a:t>‹#›</a:t>
            </a:fld>
            <a:endParaRPr lang="fr-CA"/>
          </a:p>
        </p:txBody>
      </p:sp>
    </p:spTree>
    <p:extLst>
      <p:ext uri="{BB962C8B-B14F-4D97-AF65-F5344CB8AC3E}">
        <p14:creationId xmlns:p14="http://schemas.microsoft.com/office/powerpoint/2010/main" val="99786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29448-D2FD-49C7-9B04-864FF83F7E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2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6" name="Line 2">
            <a:extLst>
              <a:ext uri="{FF2B5EF4-FFF2-40B4-BE49-F238E27FC236}">
                <a16:creationId xmlns:a16="http://schemas.microsoft.com/office/drawing/2014/main" id="{E3A7999E-D422-40F6-AA1F-D01375AF5395}"/>
              </a:ext>
            </a:extLst>
          </p:cNvPr>
          <p:cNvSpPr>
            <a:spLocks noChangeShapeType="1"/>
          </p:cNvSpPr>
          <p:nvPr userDrawn="1"/>
        </p:nvSpPr>
        <p:spPr bwMode="auto">
          <a:xfrm>
            <a:off x="2417233" y="107951"/>
            <a:ext cx="0" cy="862013"/>
          </a:xfrm>
          <a:prstGeom prst="line">
            <a:avLst/>
          </a:prstGeom>
          <a:noFill/>
          <a:ln w="9525">
            <a:solidFill>
              <a:schemeClr val="bg1"/>
            </a:solidFill>
            <a:round/>
            <a:headEnd/>
            <a:tailEnd/>
          </a:ln>
        </p:spPr>
        <p:txBody>
          <a:bodyPr wrap="none" anchor="ctr"/>
          <a:lstStyle/>
          <a:p>
            <a:pPr fontAlgn="base">
              <a:spcBef>
                <a:spcPct val="0"/>
              </a:spcBef>
              <a:spcAft>
                <a:spcPct val="0"/>
              </a:spcAft>
              <a:defRPr/>
            </a:pPr>
            <a:endParaRPr lang="en-US" sz="2400">
              <a:solidFill>
                <a:srgbClr val="000000"/>
              </a:solidFill>
            </a:endParaRPr>
          </a:p>
        </p:txBody>
      </p:sp>
      <p:sp>
        <p:nvSpPr>
          <p:cNvPr id="27" name="Line 5">
            <a:extLst>
              <a:ext uri="{FF2B5EF4-FFF2-40B4-BE49-F238E27FC236}">
                <a16:creationId xmlns:a16="http://schemas.microsoft.com/office/drawing/2014/main" id="{378BD8B7-1742-4B91-B682-F7B4BB2AC327}"/>
              </a:ext>
            </a:extLst>
          </p:cNvPr>
          <p:cNvSpPr>
            <a:spLocks noChangeShapeType="1"/>
          </p:cNvSpPr>
          <p:nvPr userDrawn="1"/>
        </p:nvSpPr>
        <p:spPr bwMode="auto">
          <a:xfrm>
            <a:off x="3657600" y="107951"/>
            <a:ext cx="2117" cy="519113"/>
          </a:xfrm>
          <a:prstGeom prst="line">
            <a:avLst/>
          </a:prstGeom>
          <a:noFill/>
          <a:ln w="9525">
            <a:solidFill>
              <a:schemeClr val="bg1"/>
            </a:solidFill>
            <a:round/>
            <a:headEnd/>
            <a:tailEnd/>
          </a:ln>
        </p:spPr>
        <p:txBody>
          <a:bodyPr wrap="none" anchor="ctr"/>
          <a:lstStyle/>
          <a:p>
            <a:pPr fontAlgn="base">
              <a:spcBef>
                <a:spcPct val="0"/>
              </a:spcBef>
              <a:spcAft>
                <a:spcPct val="0"/>
              </a:spcAft>
              <a:defRPr/>
            </a:pPr>
            <a:endParaRPr lang="en-US" sz="2400">
              <a:solidFill>
                <a:srgbClr val="000000"/>
              </a:solidFill>
            </a:endParaRPr>
          </a:p>
        </p:txBody>
      </p:sp>
      <p:pic>
        <p:nvPicPr>
          <p:cNvPr id="29" name="Picture 9" descr="5011_PPT_BG_EndPage">
            <a:extLst>
              <a:ext uri="{FF2B5EF4-FFF2-40B4-BE49-F238E27FC236}">
                <a16:creationId xmlns:a16="http://schemas.microsoft.com/office/drawing/2014/main" id="{B99E7172-6929-4CE6-8F91-2E3F477CE7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7" y="0"/>
            <a:ext cx="12194117" cy="6859588"/>
          </a:xfrm>
          <a:prstGeom prst="rect">
            <a:avLst/>
          </a:prstGeom>
          <a:noFill/>
          <a:ln w="9525">
            <a:noFill/>
            <a:miter lim="800000"/>
            <a:headEnd/>
            <a:tailEnd/>
          </a:ln>
        </p:spPr>
      </p:pic>
      <p:sp>
        <p:nvSpPr>
          <p:cNvPr id="30" name="Line 10">
            <a:extLst>
              <a:ext uri="{FF2B5EF4-FFF2-40B4-BE49-F238E27FC236}">
                <a16:creationId xmlns:a16="http://schemas.microsoft.com/office/drawing/2014/main" id="{2054C75F-94EB-4689-B3D8-43A513C6287C}"/>
              </a:ext>
            </a:extLst>
          </p:cNvPr>
          <p:cNvSpPr>
            <a:spLocks noChangeShapeType="1"/>
          </p:cNvSpPr>
          <p:nvPr userDrawn="1"/>
        </p:nvSpPr>
        <p:spPr bwMode="auto">
          <a:xfrm>
            <a:off x="4193118" y="1785938"/>
            <a:ext cx="2116" cy="1312862"/>
          </a:xfrm>
          <a:prstGeom prst="line">
            <a:avLst/>
          </a:prstGeom>
          <a:noFill/>
          <a:ln w="9525">
            <a:solidFill>
              <a:schemeClr val="bg1"/>
            </a:solidFill>
            <a:round/>
            <a:headEnd/>
            <a:tailEnd/>
          </a:ln>
        </p:spPr>
        <p:txBody>
          <a:bodyPr wrap="none" anchor="ctr"/>
          <a:lstStyle/>
          <a:p>
            <a:pPr fontAlgn="base">
              <a:spcBef>
                <a:spcPct val="0"/>
              </a:spcBef>
              <a:spcAft>
                <a:spcPct val="0"/>
              </a:spcAft>
              <a:defRPr/>
            </a:pPr>
            <a:endParaRPr lang="en-US" sz="2400">
              <a:solidFill>
                <a:srgbClr val="000000"/>
              </a:solidFill>
            </a:endParaRPr>
          </a:p>
        </p:txBody>
      </p:sp>
      <p:pic>
        <p:nvPicPr>
          <p:cNvPr id="31" name="Picture 13" descr="UOM-Rev3D_S_sm">
            <a:extLst>
              <a:ext uri="{FF2B5EF4-FFF2-40B4-BE49-F238E27FC236}">
                <a16:creationId xmlns:a16="http://schemas.microsoft.com/office/drawing/2014/main" id="{092F7A50-5453-4BAF-AA59-EDD5B51E6F6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061633" y="1752600"/>
            <a:ext cx="1797051" cy="1366838"/>
          </a:xfrm>
          <a:prstGeom prst="rect">
            <a:avLst/>
          </a:prstGeom>
          <a:noFill/>
          <a:ln w="9525">
            <a:noFill/>
            <a:miter lim="800000"/>
            <a:headEnd/>
            <a:tailEnd/>
          </a:ln>
        </p:spPr>
      </p:pic>
    </p:spTree>
    <p:extLst>
      <p:ext uri="{BB962C8B-B14F-4D97-AF65-F5344CB8AC3E}">
        <p14:creationId xmlns:p14="http://schemas.microsoft.com/office/powerpoint/2010/main" val="1741538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6458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71314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2834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20102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6561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2829924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5432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smtClean="0"/>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276587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3656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1453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2916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8303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09266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0DDF080-5E8C-48AD-84E5-6C08B304C14E}" type="datetimeFigureOut">
              <a:rPr lang="en-US" smtClean="0"/>
              <a:t>11/24/2020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2417380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04654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6407"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11/24/2020</a:t>
            </a:fld>
            <a:endParaRPr lang="en-US" dirty="0"/>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38276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8"/>
          <p:cNvSpPr>
            <a:spLocks noChangeArrowheads="1"/>
          </p:cNvSpPr>
          <p:nvPr/>
        </p:nvSpPr>
        <p:spPr bwMode="auto">
          <a:xfrm>
            <a:off x="7947025" y="-369888"/>
            <a:ext cx="184150" cy="457201"/>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9219" name="Rectangle 21"/>
          <p:cNvSpPr>
            <a:spLocks noGrp="1" noChangeArrowheads="1"/>
          </p:cNvSpPr>
          <p:nvPr>
            <p:ph type="title"/>
          </p:nvPr>
        </p:nvSpPr>
        <p:spPr>
          <a:xfrm>
            <a:off x="812800" y="609600"/>
            <a:ext cx="4246880" cy="3088640"/>
          </a:xfrm>
        </p:spPr>
        <p:txBody>
          <a:bodyPr>
            <a:normAutofit fontScale="90000"/>
          </a:bodyPr>
          <a:lstStyle/>
          <a:p>
            <a:pPr>
              <a:defRPr/>
            </a:pPr>
            <a:r>
              <a:rPr lang="en-CA" dirty="0"/>
              <a:t>How can COVID-19 push governments to provide adequate housing? </a:t>
            </a:r>
            <a:br>
              <a:rPr lang="en-US" sz="3600" dirty="0">
                <a:latin typeface="+mn-lt"/>
              </a:rPr>
            </a:br>
            <a:br>
              <a:rPr lang="en-US" sz="3600" dirty="0">
                <a:latin typeface="+mn-lt"/>
              </a:rPr>
            </a:br>
            <a:r>
              <a:rPr lang="en-US" sz="1400" dirty="0">
                <a:latin typeface="+mn-lt"/>
              </a:rPr>
              <a:t>(photo: Arnica </a:t>
            </a:r>
            <a:r>
              <a:rPr lang="en-US" sz="1400" dirty="0" err="1">
                <a:latin typeface="+mn-lt"/>
              </a:rPr>
              <a:t>Inn,Yellowknife</a:t>
            </a:r>
            <a:r>
              <a:rPr lang="en-US" sz="1400" dirty="0">
                <a:latin typeface="+mn-lt"/>
              </a:rPr>
              <a:t> – hotel to homes)</a:t>
            </a:r>
          </a:p>
        </p:txBody>
      </p:sp>
      <p:sp>
        <p:nvSpPr>
          <p:cNvPr id="9220" name="Rectangle 22"/>
          <p:cNvSpPr>
            <a:spLocks noGrp="1" noChangeArrowheads="1"/>
          </p:cNvSpPr>
          <p:nvPr>
            <p:ph type="body" idx="1"/>
          </p:nvPr>
        </p:nvSpPr>
        <p:spPr/>
        <p:txBody>
          <a:bodyPr>
            <a:normAutofit/>
          </a:bodyPr>
          <a:lstStyle/>
          <a:p>
            <a:pPr algn="l">
              <a:defRPr/>
            </a:pPr>
            <a:r>
              <a:rPr lang="en-US" dirty="0"/>
              <a:t>Dr. Carolyn Whitzman</a:t>
            </a:r>
          </a:p>
          <a:p>
            <a:pPr algn="l">
              <a:defRPr/>
            </a:pPr>
            <a:r>
              <a:rPr lang="en-US" dirty="0"/>
              <a:t>Adjunct Professor, Department of Geography, Environments and Geomatics</a:t>
            </a:r>
          </a:p>
          <a:p>
            <a:pPr algn="l">
              <a:defRPr/>
            </a:pPr>
            <a:r>
              <a:rPr lang="en-US" dirty="0"/>
              <a:t>University of Ottawa</a:t>
            </a:r>
          </a:p>
          <a:p>
            <a:pPr algn="l">
              <a:defRPr/>
            </a:pPr>
            <a:r>
              <a:rPr lang="en-US" dirty="0"/>
              <a:t>Canadian Urban Institute </a:t>
            </a:r>
          </a:p>
        </p:txBody>
      </p:sp>
      <p:sp>
        <p:nvSpPr>
          <p:cNvPr id="2" name="Rectangle 1"/>
          <p:cNvSpPr/>
          <p:nvPr/>
        </p:nvSpPr>
        <p:spPr>
          <a:xfrm>
            <a:off x="1774825" y="6379590"/>
            <a:ext cx="8642350" cy="314894"/>
          </a:xfrm>
          <a:prstGeom prst="rect">
            <a:avLst/>
          </a:prstGeom>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AEDEF"/>
                </a:solidFill>
                <a:effectLst/>
                <a:uLnTx/>
                <a:uFillTx/>
                <a:latin typeface="Trebuchet MS" panose="020B0603020202020204"/>
                <a:ea typeface="+mn-ea"/>
                <a:cs typeface="+mn-cs"/>
              </a:rPr>
              <a:t>Photo credit: C. Whitzman, East Vancouver</a:t>
            </a:r>
            <a:endParaRPr kumimoji="0" lang="en-US" sz="1100" b="0" i="0" u="none" strike="noStrike" kern="1200" cap="none" spc="0" normalizeH="0" baseline="0" noProof="0" dirty="0">
              <a:ln>
                <a:noFill/>
              </a:ln>
              <a:solidFill>
                <a:srgbClr val="DAEDEF"/>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E3A2398F-268F-46B6-9C4E-D1964019CFF6}"/>
              </a:ext>
            </a:extLst>
          </p:cNvPr>
          <p:cNvPicPr>
            <a:picLocks noChangeAspect="1"/>
          </p:cNvPicPr>
          <p:nvPr/>
        </p:nvPicPr>
        <p:blipFill>
          <a:blip r:embed="rId3"/>
          <a:stretch>
            <a:fillRect/>
          </a:stretch>
        </p:blipFill>
        <p:spPr>
          <a:xfrm>
            <a:off x="6008376" y="206360"/>
            <a:ext cx="5790507" cy="4497720"/>
          </a:xfrm>
          <a:prstGeom prst="rect">
            <a:avLst/>
          </a:prstGeom>
        </p:spPr>
      </p:pic>
    </p:spTree>
    <p:extLst>
      <p:ext uri="{BB962C8B-B14F-4D97-AF65-F5344CB8AC3E}">
        <p14:creationId xmlns:p14="http://schemas.microsoft.com/office/powerpoint/2010/main" val="2424732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5A5CF6-9AB5-49B2-A309-38091EA655D5}"/>
              </a:ext>
            </a:extLst>
          </p:cNvPr>
          <p:cNvSpPr>
            <a:spLocks noGrp="1"/>
          </p:cNvSpPr>
          <p:nvPr>
            <p:ph type="title"/>
          </p:nvPr>
        </p:nvSpPr>
        <p:spPr/>
        <p:txBody>
          <a:bodyPr/>
          <a:lstStyle/>
          <a:p>
            <a:r>
              <a:rPr lang="en-AU" dirty="0"/>
              <a:t>COVID-19 &amp; housing policy</a:t>
            </a:r>
            <a:br>
              <a:rPr lang="en-AU" dirty="0"/>
            </a:br>
            <a:r>
              <a:rPr lang="en-AU" sz="1400" dirty="0"/>
              <a:t>(WNYC, Toronto Foundation)</a:t>
            </a:r>
            <a:endParaRPr lang="fr-CA" sz="1400" dirty="0"/>
          </a:p>
        </p:txBody>
      </p:sp>
      <p:sp>
        <p:nvSpPr>
          <p:cNvPr id="5" name="Content Placeholder 4">
            <a:extLst>
              <a:ext uri="{FF2B5EF4-FFF2-40B4-BE49-F238E27FC236}">
                <a16:creationId xmlns:a16="http://schemas.microsoft.com/office/drawing/2014/main" id="{AA9C3482-17E5-455F-B753-221FF009054A}"/>
              </a:ext>
            </a:extLst>
          </p:cNvPr>
          <p:cNvSpPr>
            <a:spLocks noGrp="1"/>
          </p:cNvSpPr>
          <p:nvPr>
            <p:ph idx="1"/>
          </p:nvPr>
        </p:nvSpPr>
        <p:spPr>
          <a:xfrm>
            <a:off x="812799" y="1551398"/>
            <a:ext cx="6802061" cy="4849402"/>
          </a:xfrm>
        </p:spPr>
        <p:txBody>
          <a:bodyPr>
            <a:normAutofit lnSpcReduction="10000"/>
          </a:bodyPr>
          <a:lstStyle/>
          <a:p>
            <a:r>
              <a:rPr lang="en-AU" dirty="0"/>
              <a:t>COVID-19 has exposed and exacerbated global housing emergency</a:t>
            </a:r>
          </a:p>
          <a:p>
            <a:pPr lvl="1"/>
            <a:r>
              <a:rPr lang="en-AU" dirty="0"/>
              <a:t>Can’t shelter in place without adequate housing (1.6 billion people – 1/3 of urban population – have insecure tenure, overcrowding, lack of access to water/ sanitation)</a:t>
            </a:r>
          </a:p>
          <a:p>
            <a:pPr lvl="1"/>
            <a:r>
              <a:rPr lang="en-AU" dirty="0"/>
              <a:t>Economic shut-down - &gt; evictions/ foreclosures (1/2 of Canadian renters have less than a month’s savings) (</a:t>
            </a:r>
            <a:r>
              <a:rPr lang="en-AU" dirty="0" err="1"/>
              <a:t>Tranjan</a:t>
            </a:r>
            <a:r>
              <a:rPr lang="en-AU" dirty="0"/>
              <a:t>, 2020)</a:t>
            </a:r>
          </a:p>
          <a:p>
            <a:pPr lvl="1"/>
            <a:r>
              <a:rPr lang="en-AU" dirty="0"/>
              <a:t>Evidence of increased racial and income-based inequalities in COVID-19 rates, as well as increased global violence against women</a:t>
            </a:r>
          </a:p>
          <a:p>
            <a:r>
              <a:rPr lang="en-AU" dirty="0"/>
              <a:t>Are there any signs that there is “rapid policy making, done well?” in response (Rogers &amp; Power, 2020)</a:t>
            </a:r>
          </a:p>
          <a:p>
            <a:pPr marL="0" indent="0">
              <a:buNone/>
            </a:pPr>
            <a:r>
              <a:rPr lang="en-AU" sz="1400" dirty="0" err="1"/>
              <a:t>Tranjan</a:t>
            </a:r>
            <a:r>
              <a:rPr lang="en-AU" sz="1400" dirty="0"/>
              <a:t>, R. (2020). </a:t>
            </a:r>
            <a:r>
              <a:rPr lang="en-AU" sz="1400" i="1" dirty="0"/>
              <a:t>The Rent Is Due Soon: Financial Insecurity and COVID-19 </a:t>
            </a:r>
            <a:r>
              <a:rPr lang="en-AU" sz="1400" dirty="0"/>
              <a:t>(Ottawa: Canadian Centre for Policy Alternatives).</a:t>
            </a:r>
          </a:p>
          <a:p>
            <a:pPr marL="0" indent="0">
              <a:buNone/>
            </a:pPr>
            <a:r>
              <a:rPr lang="en-AU" sz="1400" dirty="0"/>
              <a:t>Rogers, D. and E. Power, Housing policy and the COVID-19 pandemic: the importance of housing research during this health emergency</a:t>
            </a:r>
            <a:r>
              <a:rPr lang="en-AU" sz="1400" i="1" dirty="0"/>
              <a:t>.</a:t>
            </a:r>
            <a:r>
              <a:rPr lang="en-AU" sz="1400" dirty="0"/>
              <a:t> </a:t>
            </a:r>
            <a:r>
              <a:rPr lang="en-AU" sz="1400" i="1" dirty="0"/>
              <a:t>International Journal of Housing Policy,</a:t>
            </a:r>
            <a:r>
              <a:rPr lang="en-AU" sz="1400" dirty="0"/>
              <a:t> 2020. </a:t>
            </a:r>
            <a:r>
              <a:rPr lang="en-AU" sz="1400" b="1" dirty="0"/>
              <a:t>20</a:t>
            </a:r>
            <a:r>
              <a:rPr lang="en-AU" sz="1400" dirty="0"/>
              <a:t>(2): p. 177-183.</a:t>
            </a:r>
            <a:endParaRPr lang="fr-CA" sz="1400" dirty="0"/>
          </a:p>
          <a:p>
            <a:pPr marL="0" indent="0">
              <a:buNone/>
            </a:pPr>
            <a:endParaRPr lang="fr-CA" dirty="0"/>
          </a:p>
        </p:txBody>
      </p:sp>
      <p:pic>
        <p:nvPicPr>
          <p:cNvPr id="6" name="Picture 5">
            <a:extLst>
              <a:ext uri="{FF2B5EF4-FFF2-40B4-BE49-F238E27FC236}">
                <a16:creationId xmlns:a16="http://schemas.microsoft.com/office/drawing/2014/main" id="{9A726CC0-9566-49BE-8CEF-F151271DE18E}"/>
              </a:ext>
            </a:extLst>
          </p:cNvPr>
          <p:cNvPicPr>
            <a:picLocks noChangeAspect="1"/>
          </p:cNvPicPr>
          <p:nvPr/>
        </p:nvPicPr>
        <p:blipFill>
          <a:blip r:embed="rId2"/>
          <a:stretch>
            <a:fillRect/>
          </a:stretch>
        </p:blipFill>
        <p:spPr>
          <a:xfrm>
            <a:off x="7614860" y="123290"/>
            <a:ext cx="4500084" cy="2998181"/>
          </a:xfrm>
          <a:prstGeom prst="rect">
            <a:avLst/>
          </a:prstGeom>
        </p:spPr>
      </p:pic>
      <p:pic>
        <p:nvPicPr>
          <p:cNvPr id="7" name="Picture 6">
            <a:extLst>
              <a:ext uri="{FF2B5EF4-FFF2-40B4-BE49-F238E27FC236}">
                <a16:creationId xmlns:a16="http://schemas.microsoft.com/office/drawing/2014/main" id="{273A39B8-3766-4107-AA40-DBA0394E6B9D}"/>
              </a:ext>
            </a:extLst>
          </p:cNvPr>
          <p:cNvPicPr>
            <a:picLocks noChangeAspect="1"/>
          </p:cNvPicPr>
          <p:nvPr/>
        </p:nvPicPr>
        <p:blipFill>
          <a:blip r:embed="rId3"/>
          <a:stretch>
            <a:fillRect/>
          </a:stretch>
        </p:blipFill>
        <p:spPr>
          <a:xfrm>
            <a:off x="7695345" y="3250220"/>
            <a:ext cx="4396566" cy="2998180"/>
          </a:xfrm>
          <a:prstGeom prst="rect">
            <a:avLst/>
          </a:prstGeom>
        </p:spPr>
      </p:pic>
    </p:spTree>
    <p:extLst>
      <p:ext uri="{BB962C8B-B14F-4D97-AF65-F5344CB8AC3E}">
        <p14:creationId xmlns:p14="http://schemas.microsoft.com/office/powerpoint/2010/main" val="3701977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8E838-1D6E-4BD4-B25E-1E65890CDB11}"/>
              </a:ext>
            </a:extLst>
          </p:cNvPr>
          <p:cNvSpPr>
            <a:spLocks noGrp="1"/>
          </p:cNvSpPr>
          <p:nvPr>
            <p:ph type="title"/>
          </p:nvPr>
        </p:nvSpPr>
        <p:spPr>
          <a:xfrm>
            <a:off x="812800" y="609600"/>
            <a:ext cx="6786179" cy="1320800"/>
          </a:xfrm>
        </p:spPr>
        <p:txBody>
          <a:bodyPr>
            <a:normAutofit/>
          </a:bodyPr>
          <a:lstStyle/>
          <a:p>
            <a:r>
              <a:rPr lang="en-AU" dirty="0"/>
              <a:t>Global Policy Scan/ Roundtables</a:t>
            </a:r>
            <a:br>
              <a:rPr lang="en-AU" dirty="0"/>
            </a:br>
            <a:r>
              <a:rPr lang="en-AU" sz="1400" dirty="0"/>
              <a:t>(WIEGO)</a:t>
            </a:r>
            <a:endParaRPr lang="fr-CA" sz="1400" dirty="0"/>
          </a:p>
        </p:txBody>
      </p:sp>
      <p:sp>
        <p:nvSpPr>
          <p:cNvPr id="3" name="Content Placeholder 2">
            <a:extLst>
              <a:ext uri="{FF2B5EF4-FFF2-40B4-BE49-F238E27FC236}">
                <a16:creationId xmlns:a16="http://schemas.microsoft.com/office/drawing/2014/main" id="{6E802348-B1C5-4EDF-B8CA-E5145CD5D5FC}"/>
              </a:ext>
            </a:extLst>
          </p:cNvPr>
          <p:cNvSpPr>
            <a:spLocks noGrp="1"/>
          </p:cNvSpPr>
          <p:nvPr>
            <p:ph sz="half" idx="1"/>
          </p:nvPr>
        </p:nvSpPr>
        <p:spPr>
          <a:xfrm>
            <a:off x="812801" y="1713187"/>
            <a:ext cx="6229130" cy="1715814"/>
          </a:xfrm>
        </p:spPr>
        <p:txBody>
          <a:bodyPr>
            <a:normAutofit fontScale="85000" lnSpcReduction="20000"/>
          </a:bodyPr>
          <a:lstStyle/>
          <a:p>
            <a:r>
              <a:rPr lang="en-AU" sz="2400" dirty="0"/>
              <a:t>Housing Research Collaborative (UBC) funded by Peter Wall Institute for Advanced Studies, undertook a global policy scan Aug-Nov 2020</a:t>
            </a:r>
          </a:p>
          <a:p>
            <a:r>
              <a:rPr lang="en-AU" sz="2400" dirty="0"/>
              <a:t>Academic, policy &amp; media reports “COVID-19” “housing policy”</a:t>
            </a:r>
          </a:p>
          <a:p>
            <a:pPr lvl="1"/>
            <a:endParaRPr lang="en-AU" sz="2400" dirty="0"/>
          </a:p>
          <a:p>
            <a:pPr marL="0" indent="0">
              <a:buNone/>
            </a:pPr>
            <a:endParaRPr lang="fr-CA" dirty="0"/>
          </a:p>
        </p:txBody>
      </p:sp>
      <p:sp>
        <p:nvSpPr>
          <p:cNvPr id="6" name="Content Placeholder 5">
            <a:extLst>
              <a:ext uri="{FF2B5EF4-FFF2-40B4-BE49-F238E27FC236}">
                <a16:creationId xmlns:a16="http://schemas.microsoft.com/office/drawing/2014/main" id="{EBD34DEC-04E9-4942-8A61-8688430D17FF}"/>
              </a:ext>
            </a:extLst>
          </p:cNvPr>
          <p:cNvSpPr>
            <a:spLocks noGrp="1"/>
          </p:cNvSpPr>
          <p:nvPr>
            <p:ph sz="half" idx="2"/>
          </p:nvPr>
        </p:nvSpPr>
        <p:spPr>
          <a:xfrm>
            <a:off x="812800" y="3429000"/>
            <a:ext cx="9676524" cy="2612363"/>
          </a:xfrm>
        </p:spPr>
        <p:txBody>
          <a:bodyPr>
            <a:normAutofit fontScale="85000" lnSpcReduction="20000"/>
          </a:bodyPr>
          <a:lstStyle/>
          <a:p>
            <a:r>
              <a:rPr lang="fr-CA" dirty="0"/>
              <a:t>3 </a:t>
            </a:r>
            <a:r>
              <a:rPr lang="fr-CA" dirty="0" err="1"/>
              <a:t>roundtables</a:t>
            </a:r>
            <a:r>
              <a:rPr lang="fr-CA" dirty="0"/>
              <a:t> </a:t>
            </a:r>
            <a:r>
              <a:rPr lang="fr-CA" dirty="0" err="1"/>
              <a:t>providing</a:t>
            </a:r>
            <a:r>
              <a:rPr lang="fr-CA" dirty="0"/>
              <a:t> guidance and links:</a:t>
            </a:r>
          </a:p>
          <a:p>
            <a:r>
              <a:rPr lang="fr-CA" dirty="0"/>
              <a:t>Canada: </a:t>
            </a:r>
            <a:r>
              <a:rPr lang="fr-CA" dirty="0" err="1"/>
              <a:t>Cooperative</a:t>
            </a:r>
            <a:r>
              <a:rPr lang="fr-CA" dirty="0"/>
              <a:t> </a:t>
            </a:r>
            <a:r>
              <a:rPr lang="fr-CA" dirty="0" err="1"/>
              <a:t>Housing</a:t>
            </a:r>
            <a:r>
              <a:rPr lang="fr-CA" dirty="0"/>
              <a:t> </a:t>
            </a:r>
            <a:r>
              <a:rPr lang="fr-CA" dirty="0" err="1"/>
              <a:t>Federation</a:t>
            </a:r>
            <a:r>
              <a:rPr lang="fr-CA" dirty="0"/>
              <a:t> of Canada, Dr. Martine August (</a:t>
            </a:r>
            <a:r>
              <a:rPr lang="fr-CA" dirty="0" err="1"/>
              <a:t>University</a:t>
            </a:r>
            <a:r>
              <a:rPr lang="fr-CA" dirty="0"/>
              <a:t> of Waterloo), </a:t>
            </a:r>
            <a:r>
              <a:rPr lang="fr-CA" dirty="0" err="1"/>
              <a:t>Aboriginal</a:t>
            </a:r>
            <a:r>
              <a:rPr lang="fr-CA" dirty="0"/>
              <a:t> </a:t>
            </a:r>
            <a:r>
              <a:rPr lang="fr-CA" dirty="0" err="1"/>
              <a:t>Housing</a:t>
            </a:r>
            <a:r>
              <a:rPr lang="fr-CA" dirty="0"/>
              <a:t> Management Association, Canadian </a:t>
            </a:r>
            <a:r>
              <a:rPr lang="fr-CA" dirty="0" err="1"/>
              <a:t>Housing</a:t>
            </a:r>
            <a:r>
              <a:rPr lang="fr-CA" dirty="0"/>
              <a:t> </a:t>
            </a:r>
            <a:r>
              <a:rPr lang="fr-CA" dirty="0" err="1"/>
              <a:t>Renewal</a:t>
            </a:r>
            <a:r>
              <a:rPr lang="fr-CA" dirty="0"/>
              <a:t> Association, National Right to </a:t>
            </a:r>
            <a:r>
              <a:rPr lang="fr-CA" dirty="0" err="1"/>
              <a:t>Housing</a:t>
            </a:r>
            <a:r>
              <a:rPr lang="fr-CA" dirty="0"/>
              <a:t> Network, BC Non Profit </a:t>
            </a:r>
            <a:r>
              <a:rPr lang="fr-CA" dirty="0" err="1"/>
              <a:t>Housing</a:t>
            </a:r>
            <a:r>
              <a:rPr lang="fr-CA" dirty="0"/>
              <a:t> Association, Right to </a:t>
            </a:r>
            <a:r>
              <a:rPr lang="fr-CA" dirty="0" err="1"/>
              <a:t>Housing</a:t>
            </a:r>
            <a:r>
              <a:rPr lang="fr-CA" dirty="0"/>
              <a:t> Toronto, Canada </a:t>
            </a:r>
            <a:r>
              <a:rPr lang="fr-CA" dirty="0" err="1"/>
              <a:t>Mortgage</a:t>
            </a:r>
            <a:r>
              <a:rPr lang="fr-CA" dirty="0"/>
              <a:t> and </a:t>
            </a:r>
            <a:r>
              <a:rPr lang="fr-CA" dirty="0" err="1"/>
              <a:t>Housing</a:t>
            </a:r>
            <a:r>
              <a:rPr lang="fr-CA" dirty="0"/>
              <a:t> Corporation </a:t>
            </a:r>
          </a:p>
          <a:p>
            <a:r>
              <a:rPr lang="fr-CA" dirty="0" err="1"/>
              <a:t>Eastern</a:t>
            </a:r>
            <a:r>
              <a:rPr lang="fr-CA" dirty="0"/>
              <a:t> </a:t>
            </a:r>
            <a:r>
              <a:rPr lang="fr-CA" dirty="0" err="1"/>
              <a:t>Hemisphere</a:t>
            </a:r>
            <a:r>
              <a:rPr lang="fr-CA" dirty="0"/>
              <a:t>: Dr. Kate Raynor (</a:t>
            </a:r>
            <a:r>
              <a:rPr lang="fr-CA" dirty="0" err="1"/>
              <a:t>University</a:t>
            </a:r>
            <a:r>
              <a:rPr lang="fr-CA" dirty="0"/>
              <a:t> of Melbourne), Right to </a:t>
            </a:r>
            <a:r>
              <a:rPr lang="fr-CA" dirty="0" err="1"/>
              <a:t>Housing</a:t>
            </a:r>
            <a:r>
              <a:rPr lang="fr-CA" dirty="0"/>
              <a:t> </a:t>
            </a:r>
            <a:r>
              <a:rPr lang="fr-CA" dirty="0" err="1"/>
              <a:t>Aoteoroa</a:t>
            </a:r>
            <a:r>
              <a:rPr lang="fr-CA" dirty="0"/>
              <a:t>, Prof Nicole Gurran (</a:t>
            </a:r>
            <a:r>
              <a:rPr lang="fr-CA" dirty="0" err="1"/>
              <a:t>University</a:t>
            </a:r>
            <a:r>
              <a:rPr lang="fr-CA" dirty="0"/>
              <a:t> of Sydney), Dr. Priti Narayan (UBC), Sock-Yong </a:t>
            </a:r>
            <a:r>
              <a:rPr lang="fr-CA" dirty="0" err="1"/>
              <a:t>Phang</a:t>
            </a:r>
            <a:r>
              <a:rPr lang="fr-CA" dirty="0"/>
              <a:t> (National </a:t>
            </a:r>
            <a:r>
              <a:rPr lang="fr-CA" dirty="0" err="1"/>
              <a:t>University</a:t>
            </a:r>
            <a:r>
              <a:rPr lang="fr-CA" dirty="0"/>
              <a:t> of Singapore).</a:t>
            </a:r>
          </a:p>
          <a:p>
            <a:r>
              <a:rPr lang="fr-CA" dirty="0"/>
              <a:t>Western </a:t>
            </a:r>
            <a:r>
              <a:rPr lang="fr-CA" dirty="0" err="1"/>
              <a:t>Hemisphere</a:t>
            </a:r>
            <a:r>
              <a:rPr lang="fr-CA" dirty="0"/>
              <a:t>:  Prof Ana Falu and </a:t>
            </a:r>
            <a:r>
              <a:rPr lang="fr-CA" dirty="0" err="1"/>
              <a:t>Evalia</a:t>
            </a:r>
            <a:r>
              <a:rPr lang="fr-CA" dirty="0"/>
              <a:t> Columbo (Red </a:t>
            </a:r>
            <a:r>
              <a:rPr lang="fr-CA" dirty="0" err="1"/>
              <a:t>Mujer</a:t>
            </a:r>
            <a:r>
              <a:rPr lang="fr-CA" dirty="0"/>
              <a:t> y Habitat de America Latina), </a:t>
            </a:r>
            <a:r>
              <a:rPr lang="fr-CA" dirty="0" err="1"/>
              <a:t>Drs</a:t>
            </a:r>
            <a:r>
              <a:rPr lang="fr-CA" dirty="0"/>
              <a:t>. Kate </a:t>
            </a:r>
            <a:r>
              <a:rPr lang="fr-CA" dirty="0" err="1"/>
              <a:t>Scanlon</a:t>
            </a:r>
            <a:r>
              <a:rPr lang="fr-CA" dirty="0"/>
              <a:t> and David Madden (London </a:t>
            </a:r>
            <a:r>
              <a:rPr lang="fr-CA" dirty="0" err="1"/>
              <a:t>School</a:t>
            </a:r>
            <a:r>
              <a:rPr lang="fr-CA" dirty="0"/>
              <a:t> of </a:t>
            </a:r>
            <a:r>
              <a:rPr lang="fr-CA" dirty="0" err="1"/>
              <a:t>Economics</a:t>
            </a:r>
            <a:r>
              <a:rPr lang="fr-CA" dirty="0"/>
              <a:t>),  Dr. Julie Lawson (RMIT </a:t>
            </a:r>
            <a:r>
              <a:rPr lang="fr-CA" dirty="0" err="1"/>
              <a:t>University</a:t>
            </a:r>
            <a:r>
              <a:rPr lang="fr-CA" dirty="0"/>
              <a:t>, </a:t>
            </a:r>
            <a:r>
              <a:rPr lang="fr-CA" dirty="0" err="1"/>
              <a:t>Housing</a:t>
            </a:r>
            <a:r>
              <a:rPr lang="fr-CA" dirty="0"/>
              <a:t> Europe), The Shift,  Dr. Emily Silverman (</a:t>
            </a:r>
            <a:r>
              <a:rPr lang="fr-CA" dirty="0" err="1"/>
              <a:t>Hebrew</a:t>
            </a:r>
            <a:r>
              <a:rPr lang="fr-CA" dirty="0"/>
              <a:t> </a:t>
            </a:r>
            <a:r>
              <a:rPr lang="fr-CA" dirty="0" err="1"/>
              <a:t>University</a:t>
            </a:r>
            <a:r>
              <a:rPr lang="fr-CA" dirty="0"/>
              <a:t>), Amy Khare (Case Western Reserve </a:t>
            </a:r>
            <a:r>
              <a:rPr lang="fr-CA" dirty="0" err="1"/>
              <a:t>University</a:t>
            </a:r>
            <a:r>
              <a:rPr lang="fr-CA" dirty="0"/>
              <a:t>) and Dr. Albert Abu-</a:t>
            </a:r>
            <a:r>
              <a:rPr lang="fr-CA" dirty="0" err="1"/>
              <a:t>Gyamfi</a:t>
            </a:r>
            <a:r>
              <a:rPr lang="fr-CA" dirty="0"/>
              <a:t> (Kwame Nkrumah </a:t>
            </a:r>
            <a:r>
              <a:rPr lang="fr-CA" dirty="0" err="1"/>
              <a:t>University</a:t>
            </a:r>
            <a:r>
              <a:rPr lang="fr-CA" dirty="0"/>
              <a:t> of Science and </a:t>
            </a:r>
            <a:r>
              <a:rPr lang="fr-CA" dirty="0" err="1"/>
              <a:t>Technology</a:t>
            </a:r>
            <a:r>
              <a:rPr lang="fr-CA" dirty="0"/>
              <a:t>). </a:t>
            </a:r>
          </a:p>
          <a:p>
            <a:endParaRPr lang="fr-CA" dirty="0"/>
          </a:p>
        </p:txBody>
      </p:sp>
      <p:pic>
        <p:nvPicPr>
          <p:cNvPr id="4" name="Picture 3">
            <a:extLst>
              <a:ext uri="{FF2B5EF4-FFF2-40B4-BE49-F238E27FC236}">
                <a16:creationId xmlns:a16="http://schemas.microsoft.com/office/drawing/2014/main" id="{038547A9-7857-4498-BE3A-10FDD7AB919C}"/>
              </a:ext>
            </a:extLst>
          </p:cNvPr>
          <p:cNvPicPr>
            <a:picLocks noChangeAspect="1"/>
          </p:cNvPicPr>
          <p:nvPr/>
        </p:nvPicPr>
        <p:blipFill>
          <a:blip r:embed="rId2"/>
          <a:stretch>
            <a:fillRect/>
          </a:stretch>
        </p:blipFill>
        <p:spPr>
          <a:xfrm>
            <a:off x="7504385" y="127055"/>
            <a:ext cx="4466897" cy="2502578"/>
          </a:xfrm>
          <a:prstGeom prst="rect">
            <a:avLst/>
          </a:prstGeom>
        </p:spPr>
      </p:pic>
    </p:spTree>
    <p:extLst>
      <p:ext uri="{BB962C8B-B14F-4D97-AF65-F5344CB8AC3E}">
        <p14:creationId xmlns:p14="http://schemas.microsoft.com/office/powerpoint/2010/main" val="3323390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FBF9C-2D39-4085-BF4C-ABC4BD5CB323}"/>
              </a:ext>
            </a:extLst>
          </p:cNvPr>
          <p:cNvSpPr>
            <a:spLocks noGrp="1"/>
          </p:cNvSpPr>
          <p:nvPr>
            <p:ph type="title"/>
          </p:nvPr>
        </p:nvSpPr>
        <p:spPr/>
        <p:txBody>
          <a:bodyPr/>
          <a:lstStyle/>
          <a:p>
            <a:r>
              <a:rPr lang="en-AU" dirty="0"/>
              <a:t>Three priorities </a:t>
            </a:r>
            <a:r>
              <a:rPr lang="en-AU" sz="1400" dirty="0"/>
              <a:t>(UNHCR)</a:t>
            </a:r>
            <a:endParaRPr lang="fr-CA" sz="1400" dirty="0"/>
          </a:p>
        </p:txBody>
      </p:sp>
      <p:sp>
        <p:nvSpPr>
          <p:cNvPr id="3" name="Content Placeholder 2">
            <a:extLst>
              <a:ext uri="{FF2B5EF4-FFF2-40B4-BE49-F238E27FC236}">
                <a16:creationId xmlns:a16="http://schemas.microsoft.com/office/drawing/2014/main" id="{92EDFFD7-61E5-4AE1-865D-06077E8A3893}"/>
              </a:ext>
            </a:extLst>
          </p:cNvPr>
          <p:cNvSpPr>
            <a:spLocks noGrp="1"/>
          </p:cNvSpPr>
          <p:nvPr>
            <p:ph idx="1"/>
          </p:nvPr>
        </p:nvSpPr>
        <p:spPr>
          <a:xfrm>
            <a:off x="672663" y="1229711"/>
            <a:ext cx="9806152" cy="2638096"/>
          </a:xfrm>
        </p:spPr>
        <p:txBody>
          <a:bodyPr>
            <a:normAutofit fontScale="92500" lnSpcReduction="10000"/>
          </a:bodyPr>
          <a:lstStyle/>
          <a:p>
            <a:r>
              <a:rPr lang="en-AU" dirty="0"/>
              <a:t>Drawn from The Shift (2020) and from </a:t>
            </a:r>
            <a:r>
              <a:rPr lang="en-AU" dirty="0" err="1"/>
              <a:t>Corburn</a:t>
            </a:r>
            <a:r>
              <a:rPr lang="en-AU" dirty="0"/>
              <a:t> et al (2020)</a:t>
            </a:r>
          </a:p>
          <a:p>
            <a:pPr marL="849630" lvl="1">
              <a:lnSpc>
                <a:spcPct val="107000"/>
              </a:lnSpc>
            </a:pPr>
            <a:r>
              <a:rPr lang="en-AU" sz="1800" dirty="0">
                <a:latin typeface="Calibri" panose="020F0502020204030204" pitchFamily="34" charset="0"/>
                <a:ea typeface="Calibri" panose="020F0502020204030204" pitchFamily="34" charset="0"/>
                <a:cs typeface="Arial" panose="020B0604020202020204" pitchFamily="34" charset="0"/>
              </a:rPr>
              <a:t>(1) dampen the spread of COVID-19 based on the latest available science, </a:t>
            </a:r>
            <a:endParaRPr lang="fr-CA" sz="1800" dirty="0">
              <a:latin typeface="Calibri" panose="020F0502020204030204" pitchFamily="34" charset="0"/>
              <a:ea typeface="Calibri" panose="020F0502020204030204" pitchFamily="34" charset="0"/>
              <a:cs typeface="Arial" panose="020B0604020202020204" pitchFamily="34" charset="0"/>
            </a:endParaRPr>
          </a:p>
          <a:p>
            <a:pPr marL="849630" lvl="1">
              <a:lnSpc>
                <a:spcPct val="107000"/>
              </a:lnSpc>
            </a:pPr>
            <a:r>
              <a:rPr lang="en-AU" sz="1800" dirty="0">
                <a:latin typeface="Calibri" panose="020F0502020204030204" pitchFamily="34" charset="0"/>
                <a:ea typeface="Calibri" panose="020F0502020204030204" pitchFamily="34" charset="0"/>
                <a:cs typeface="Arial" panose="020B0604020202020204" pitchFamily="34" charset="0"/>
              </a:rPr>
              <a:t>(2) improve the likelihood of health outcomes for those most marginalised, whether or not they have COVID-19;</a:t>
            </a:r>
            <a:endParaRPr lang="fr-CA" sz="1800" dirty="0">
              <a:latin typeface="Calibri" panose="020F0502020204030204" pitchFamily="34" charset="0"/>
              <a:ea typeface="Calibri" panose="020F0502020204030204" pitchFamily="34" charset="0"/>
              <a:cs typeface="Arial" panose="020B0604020202020204" pitchFamily="34" charset="0"/>
            </a:endParaRPr>
          </a:p>
          <a:p>
            <a:pPr marL="849630" lvl="1">
              <a:lnSpc>
                <a:spcPct val="107000"/>
              </a:lnSpc>
            </a:pPr>
            <a:r>
              <a:rPr lang="en-AU" sz="1800" dirty="0">
                <a:latin typeface="Calibri" panose="020F0502020204030204" pitchFamily="34" charset="0"/>
                <a:ea typeface="Calibri" panose="020F0502020204030204" pitchFamily="34" charset="0"/>
                <a:cs typeface="Arial" panose="020B0604020202020204" pitchFamily="34" charset="0"/>
              </a:rPr>
              <a:t>(3) improve long-term conditions for those most marginalized by generating adequate housing;</a:t>
            </a:r>
            <a:endParaRPr lang="fr-CA" sz="1800" dirty="0">
              <a:latin typeface="Calibri" panose="020F0502020204030204" pitchFamily="34" charset="0"/>
              <a:ea typeface="Calibri" panose="020F0502020204030204" pitchFamily="34" charset="0"/>
              <a:cs typeface="Arial" panose="020B0604020202020204" pitchFamily="34" charset="0"/>
            </a:endParaRPr>
          </a:p>
          <a:p>
            <a:r>
              <a:rPr lang="en-AU" sz="1400" dirty="0" err="1">
                <a:latin typeface="Calibri" panose="020F0502020204030204" pitchFamily="34" charset="0"/>
                <a:ea typeface="Calibri" panose="020F0502020204030204" pitchFamily="34" charset="0"/>
                <a:cs typeface="Arial" panose="020B0604020202020204" pitchFamily="34" charset="0"/>
              </a:rPr>
              <a:t>Corburn</a:t>
            </a:r>
            <a:r>
              <a:rPr lang="en-AU" sz="1400" dirty="0">
                <a:latin typeface="Calibri" panose="020F0502020204030204" pitchFamily="34" charset="0"/>
                <a:ea typeface="Calibri" panose="020F0502020204030204" pitchFamily="34" charset="0"/>
                <a:cs typeface="Arial" panose="020B0604020202020204" pitchFamily="34" charset="0"/>
              </a:rPr>
              <a:t>, J., et al., Slum Health: Arresting COVID-19 and Improving Well-Being in Urban Informal Settlements. </a:t>
            </a:r>
            <a:r>
              <a:rPr lang="en-AU" sz="1400" i="1" dirty="0">
                <a:latin typeface="Calibri" panose="020F0502020204030204" pitchFamily="34" charset="0"/>
                <a:ea typeface="Calibri" panose="020F0502020204030204" pitchFamily="34" charset="0"/>
                <a:cs typeface="Arial" panose="020B0604020202020204" pitchFamily="34" charset="0"/>
              </a:rPr>
              <a:t>Journal of Urban Health</a:t>
            </a:r>
            <a:r>
              <a:rPr lang="en-AU" sz="1400" dirty="0">
                <a:latin typeface="Calibri" panose="020F0502020204030204" pitchFamily="34" charset="0"/>
                <a:ea typeface="Calibri" panose="020F0502020204030204" pitchFamily="34" charset="0"/>
                <a:cs typeface="Arial" panose="020B0604020202020204" pitchFamily="34" charset="0"/>
              </a:rPr>
              <a:t>, 2020. </a:t>
            </a:r>
            <a:r>
              <a:rPr lang="en-AU" sz="1400" b="1" dirty="0">
                <a:latin typeface="Calibri" panose="020F0502020204030204" pitchFamily="34" charset="0"/>
                <a:ea typeface="Calibri" panose="020F0502020204030204" pitchFamily="34" charset="0"/>
                <a:cs typeface="Arial" panose="020B0604020202020204" pitchFamily="34" charset="0"/>
              </a:rPr>
              <a:t>97</a:t>
            </a:r>
            <a:r>
              <a:rPr lang="en-AU" sz="1400" dirty="0">
                <a:latin typeface="Calibri" panose="020F0502020204030204" pitchFamily="34" charset="0"/>
                <a:ea typeface="Calibri" panose="020F0502020204030204" pitchFamily="34" charset="0"/>
                <a:cs typeface="Arial" panose="020B0604020202020204" pitchFamily="34" charset="0"/>
              </a:rPr>
              <a:t>: p. 348–357.</a:t>
            </a:r>
          </a:p>
          <a:p>
            <a:r>
              <a:rPr lang="en-AU" sz="1400" dirty="0">
                <a:latin typeface="Calibri" panose="020F0502020204030204" pitchFamily="34" charset="0"/>
                <a:ea typeface="Calibri" panose="020F0502020204030204" pitchFamily="34" charset="0"/>
                <a:cs typeface="Arial" panose="020B0604020202020204" pitchFamily="34" charset="0"/>
              </a:rPr>
              <a:t>https://www.make-the-shift.org/covid19/</a:t>
            </a:r>
          </a:p>
          <a:p>
            <a:endParaRPr lang="fr-CA" sz="1400" dirty="0">
              <a:latin typeface="Calibri" panose="020F0502020204030204" pitchFamily="34" charset="0"/>
              <a:ea typeface="Calibri" panose="020F0502020204030204" pitchFamily="34" charset="0"/>
              <a:cs typeface="Arial" panose="020B0604020202020204" pitchFamily="34" charset="0"/>
            </a:endParaRPr>
          </a:p>
          <a:p>
            <a:endParaRPr lang="en-AU" dirty="0"/>
          </a:p>
          <a:p>
            <a:endParaRPr lang="fr-CA" dirty="0"/>
          </a:p>
        </p:txBody>
      </p:sp>
      <p:pic>
        <p:nvPicPr>
          <p:cNvPr id="7" name="Picture 6">
            <a:extLst>
              <a:ext uri="{FF2B5EF4-FFF2-40B4-BE49-F238E27FC236}">
                <a16:creationId xmlns:a16="http://schemas.microsoft.com/office/drawing/2014/main" id="{F4ECB804-E0EC-4DCF-8EC8-44AAEE75E797}"/>
              </a:ext>
            </a:extLst>
          </p:cNvPr>
          <p:cNvPicPr>
            <a:picLocks noChangeAspect="1"/>
          </p:cNvPicPr>
          <p:nvPr/>
        </p:nvPicPr>
        <p:blipFill>
          <a:blip r:embed="rId2"/>
          <a:stretch>
            <a:fillRect/>
          </a:stretch>
        </p:blipFill>
        <p:spPr>
          <a:xfrm>
            <a:off x="1820041" y="3867807"/>
            <a:ext cx="8551917" cy="2559268"/>
          </a:xfrm>
          <a:prstGeom prst="rect">
            <a:avLst/>
          </a:prstGeom>
        </p:spPr>
      </p:pic>
    </p:spTree>
    <p:extLst>
      <p:ext uri="{BB962C8B-B14F-4D97-AF65-F5344CB8AC3E}">
        <p14:creationId xmlns:p14="http://schemas.microsoft.com/office/powerpoint/2010/main" val="920921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861FF-3B5A-42EA-B05F-524E1BECFEAB}"/>
              </a:ext>
            </a:extLst>
          </p:cNvPr>
          <p:cNvSpPr>
            <a:spLocks noGrp="1"/>
          </p:cNvSpPr>
          <p:nvPr>
            <p:ph type="title"/>
          </p:nvPr>
        </p:nvSpPr>
        <p:spPr/>
        <p:txBody>
          <a:bodyPr/>
          <a:lstStyle/>
          <a:p>
            <a:r>
              <a:rPr lang="en-AU" dirty="0"/>
              <a:t>Dampening the Spread </a:t>
            </a:r>
            <a:r>
              <a:rPr lang="en-AU" sz="1400" dirty="0"/>
              <a:t>(Globe &amp; Mail, UN)</a:t>
            </a:r>
            <a:endParaRPr lang="fr-CA" sz="1400" dirty="0"/>
          </a:p>
        </p:txBody>
      </p:sp>
      <p:sp>
        <p:nvSpPr>
          <p:cNvPr id="3" name="Content Placeholder 2">
            <a:extLst>
              <a:ext uri="{FF2B5EF4-FFF2-40B4-BE49-F238E27FC236}">
                <a16:creationId xmlns:a16="http://schemas.microsoft.com/office/drawing/2014/main" id="{38536AAB-E63B-47A3-A3DC-19DDFA1067C9}"/>
              </a:ext>
            </a:extLst>
          </p:cNvPr>
          <p:cNvSpPr>
            <a:spLocks noGrp="1"/>
          </p:cNvSpPr>
          <p:nvPr>
            <p:ph idx="1"/>
          </p:nvPr>
        </p:nvSpPr>
        <p:spPr>
          <a:xfrm>
            <a:off x="812799" y="1566042"/>
            <a:ext cx="8463619" cy="2522482"/>
          </a:xfrm>
        </p:spPr>
        <p:txBody>
          <a:bodyPr/>
          <a:lstStyle/>
          <a:p>
            <a:pPr lvl="0">
              <a:buFont typeface="+mj-lt"/>
              <a:buAutoNum type="arabicPeriod"/>
            </a:pPr>
            <a:r>
              <a:rPr lang="en-AU" dirty="0"/>
              <a:t>Protection for those living in informal settlements and encampments (adequate water, sanitation, distancing; including responding to the expressed needs of residents) </a:t>
            </a:r>
            <a:endParaRPr lang="fr-CA" dirty="0"/>
          </a:p>
          <a:p>
            <a:pPr lvl="0">
              <a:buFont typeface="+mj-lt"/>
              <a:buAutoNum type="arabicPeriod"/>
            </a:pPr>
            <a:r>
              <a:rPr lang="en-AU" dirty="0"/>
              <a:t>Protection for those living in shelters and other congregate housing (shared toilets and cooking facilities)</a:t>
            </a:r>
            <a:endParaRPr lang="fr-CA" dirty="0"/>
          </a:p>
          <a:p>
            <a:pPr lvl="0">
              <a:buFont typeface="+mj-lt"/>
              <a:buAutoNum type="arabicPeriod"/>
            </a:pPr>
            <a:r>
              <a:rPr lang="en-AU" dirty="0"/>
              <a:t>Supporting self-help measures (such as increasing access to water in Brazilian informal settlements, and community resistance to evictions);</a:t>
            </a:r>
            <a:endParaRPr lang="fr-CA" dirty="0"/>
          </a:p>
          <a:p>
            <a:endParaRPr lang="fr-CA" dirty="0"/>
          </a:p>
        </p:txBody>
      </p:sp>
      <p:pic>
        <p:nvPicPr>
          <p:cNvPr id="4" name="Picture 3">
            <a:extLst>
              <a:ext uri="{FF2B5EF4-FFF2-40B4-BE49-F238E27FC236}">
                <a16:creationId xmlns:a16="http://schemas.microsoft.com/office/drawing/2014/main" id="{2DA8A612-D896-466A-957F-0918516253D4}"/>
              </a:ext>
            </a:extLst>
          </p:cNvPr>
          <p:cNvPicPr>
            <a:picLocks noChangeAspect="1"/>
          </p:cNvPicPr>
          <p:nvPr/>
        </p:nvPicPr>
        <p:blipFill>
          <a:blip r:embed="rId2"/>
          <a:stretch>
            <a:fillRect/>
          </a:stretch>
        </p:blipFill>
        <p:spPr>
          <a:xfrm>
            <a:off x="217140" y="4138948"/>
            <a:ext cx="4925995" cy="2719052"/>
          </a:xfrm>
          <a:prstGeom prst="rect">
            <a:avLst/>
          </a:prstGeom>
        </p:spPr>
      </p:pic>
      <p:pic>
        <p:nvPicPr>
          <p:cNvPr id="5" name="Picture 4">
            <a:extLst>
              <a:ext uri="{FF2B5EF4-FFF2-40B4-BE49-F238E27FC236}">
                <a16:creationId xmlns:a16="http://schemas.microsoft.com/office/drawing/2014/main" id="{526872D1-C529-4E58-A3CC-F300EEEEE86C}"/>
              </a:ext>
            </a:extLst>
          </p:cNvPr>
          <p:cNvPicPr>
            <a:picLocks noChangeAspect="1"/>
          </p:cNvPicPr>
          <p:nvPr/>
        </p:nvPicPr>
        <p:blipFill>
          <a:blip r:embed="rId3"/>
          <a:stretch>
            <a:fillRect/>
          </a:stretch>
        </p:blipFill>
        <p:spPr>
          <a:xfrm>
            <a:off x="5234301" y="4088524"/>
            <a:ext cx="6242845" cy="2719052"/>
          </a:xfrm>
          <a:prstGeom prst="rect">
            <a:avLst/>
          </a:prstGeom>
        </p:spPr>
      </p:pic>
    </p:spTree>
    <p:extLst>
      <p:ext uri="{BB962C8B-B14F-4D97-AF65-F5344CB8AC3E}">
        <p14:creationId xmlns:p14="http://schemas.microsoft.com/office/powerpoint/2010/main" val="57046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E200A-4953-4271-88CF-044C1970DD99}"/>
              </a:ext>
            </a:extLst>
          </p:cNvPr>
          <p:cNvSpPr>
            <a:spLocks noGrp="1"/>
          </p:cNvSpPr>
          <p:nvPr>
            <p:ph type="title"/>
          </p:nvPr>
        </p:nvSpPr>
        <p:spPr>
          <a:xfrm>
            <a:off x="812801" y="609600"/>
            <a:ext cx="6428828" cy="1320800"/>
          </a:xfrm>
        </p:spPr>
        <p:txBody>
          <a:bodyPr>
            <a:normAutofit fontScale="90000"/>
          </a:bodyPr>
          <a:lstStyle/>
          <a:p>
            <a:r>
              <a:rPr lang="en-AU" dirty="0"/>
              <a:t>Improving health outcomes of marginalized communities </a:t>
            </a:r>
            <a:br>
              <a:rPr lang="en-AU" dirty="0"/>
            </a:br>
            <a:r>
              <a:rPr lang="en-AU" sz="1600" dirty="0"/>
              <a:t>(Wellesley Institute, Globe &amp; Mail)</a:t>
            </a:r>
            <a:endParaRPr lang="fr-CA" sz="1600" dirty="0"/>
          </a:p>
        </p:txBody>
      </p:sp>
      <p:sp>
        <p:nvSpPr>
          <p:cNvPr id="3" name="Content Placeholder 2">
            <a:extLst>
              <a:ext uri="{FF2B5EF4-FFF2-40B4-BE49-F238E27FC236}">
                <a16:creationId xmlns:a16="http://schemas.microsoft.com/office/drawing/2014/main" id="{E83E8847-4A8C-4B89-B768-D872D8EECD36}"/>
              </a:ext>
            </a:extLst>
          </p:cNvPr>
          <p:cNvSpPr>
            <a:spLocks noGrp="1"/>
          </p:cNvSpPr>
          <p:nvPr>
            <p:ph idx="1"/>
          </p:nvPr>
        </p:nvSpPr>
        <p:spPr>
          <a:xfrm>
            <a:off x="812799" y="2448910"/>
            <a:ext cx="6428828" cy="3909849"/>
          </a:xfrm>
        </p:spPr>
        <p:txBody>
          <a:bodyPr>
            <a:normAutofit/>
          </a:bodyPr>
          <a:lstStyle/>
          <a:p>
            <a:pPr marL="0" indent="0">
              <a:buNone/>
            </a:pPr>
            <a:r>
              <a:rPr lang="en-AU" dirty="0"/>
              <a:t>(4)	Protecting renters and mortgage holders from eviction/ foreclosures or utility cut-offs</a:t>
            </a:r>
          </a:p>
          <a:p>
            <a:pPr marL="0" indent="0">
              <a:buNone/>
            </a:pPr>
            <a:r>
              <a:rPr lang="en-AU" dirty="0"/>
              <a:t>(5)	Financial assistance to renters and mortgage holders with reduced income (including direct rental or income assistance, and assistance with utility payments)</a:t>
            </a:r>
          </a:p>
          <a:p>
            <a:pPr marL="0" indent="0">
              <a:buNone/>
            </a:pPr>
            <a:r>
              <a:rPr lang="en-AU" dirty="0"/>
              <a:t>(6)	Measures to access justice for housing abuses (including inadequate distancing in shelters, ‘stealth’ or illegal evictions/ foreclosures; independent monitoring of promised government policy for adherence to targets)</a:t>
            </a:r>
          </a:p>
          <a:p>
            <a:endParaRPr lang="fr-CA" dirty="0"/>
          </a:p>
        </p:txBody>
      </p:sp>
      <p:pic>
        <p:nvPicPr>
          <p:cNvPr id="4" name="Picture 3">
            <a:extLst>
              <a:ext uri="{FF2B5EF4-FFF2-40B4-BE49-F238E27FC236}">
                <a16:creationId xmlns:a16="http://schemas.microsoft.com/office/drawing/2014/main" id="{D8A99E57-28C7-4C6D-98D5-868B64FA1573}"/>
              </a:ext>
            </a:extLst>
          </p:cNvPr>
          <p:cNvPicPr>
            <a:picLocks noChangeAspect="1"/>
          </p:cNvPicPr>
          <p:nvPr/>
        </p:nvPicPr>
        <p:blipFill>
          <a:blip r:embed="rId2"/>
          <a:stretch>
            <a:fillRect/>
          </a:stretch>
        </p:blipFill>
        <p:spPr>
          <a:xfrm>
            <a:off x="7380850" y="181465"/>
            <a:ext cx="4514272" cy="3247535"/>
          </a:xfrm>
          <a:prstGeom prst="rect">
            <a:avLst/>
          </a:prstGeom>
        </p:spPr>
      </p:pic>
      <p:pic>
        <p:nvPicPr>
          <p:cNvPr id="5" name="Picture 4">
            <a:extLst>
              <a:ext uri="{FF2B5EF4-FFF2-40B4-BE49-F238E27FC236}">
                <a16:creationId xmlns:a16="http://schemas.microsoft.com/office/drawing/2014/main" id="{B2813FCB-99E7-4A0B-818D-40F933343235}"/>
              </a:ext>
            </a:extLst>
          </p:cNvPr>
          <p:cNvPicPr>
            <a:picLocks noChangeAspect="1"/>
          </p:cNvPicPr>
          <p:nvPr/>
        </p:nvPicPr>
        <p:blipFill>
          <a:blip r:embed="rId3"/>
          <a:stretch>
            <a:fillRect/>
          </a:stretch>
        </p:blipFill>
        <p:spPr>
          <a:xfrm>
            <a:off x="7546303" y="3429000"/>
            <a:ext cx="4348819" cy="2783244"/>
          </a:xfrm>
          <a:prstGeom prst="rect">
            <a:avLst/>
          </a:prstGeom>
        </p:spPr>
      </p:pic>
    </p:spTree>
    <p:extLst>
      <p:ext uri="{BB962C8B-B14F-4D97-AF65-F5344CB8AC3E}">
        <p14:creationId xmlns:p14="http://schemas.microsoft.com/office/powerpoint/2010/main" val="2356472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F3472-F8D9-4411-9C73-66E5CAD83B38}"/>
              </a:ext>
            </a:extLst>
          </p:cNvPr>
          <p:cNvSpPr>
            <a:spLocks noGrp="1"/>
          </p:cNvSpPr>
          <p:nvPr>
            <p:ph type="title"/>
          </p:nvPr>
        </p:nvSpPr>
        <p:spPr/>
        <p:txBody>
          <a:bodyPr/>
          <a:lstStyle/>
          <a:p>
            <a:r>
              <a:rPr lang="en-AU" dirty="0"/>
              <a:t>Building Back Better </a:t>
            </a:r>
            <a:r>
              <a:rPr lang="en-AU" sz="1400" dirty="0"/>
              <a:t>(Barcelona-homes, City of Vancouver)</a:t>
            </a:r>
            <a:endParaRPr lang="fr-CA" sz="1400" dirty="0"/>
          </a:p>
        </p:txBody>
      </p:sp>
      <p:sp>
        <p:nvSpPr>
          <p:cNvPr id="3" name="Content Placeholder 2">
            <a:extLst>
              <a:ext uri="{FF2B5EF4-FFF2-40B4-BE49-F238E27FC236}">
                <a16:creationId xmlns:a16="http://schemas.microsoft.com/office/drawing/2014/main" id="{C13AFF42-AAC1-4786-BB06-FB03D0755ED8}"/>
              </a:ext>
            </a:extLst>
          </p:cNvPr>
          <p:cNvSpPr>
            <a:spLocks noGrp="1"/>
          </p:cNvSpPr>
          <p:nvPr>
            <p:ph idx="1"/>
          </p:nvPr>
        </p:nvSpPr>
        <p:spPr>
          <a:xfrm>
            <a:off x="4212404" y="2160590"/>
            <a:ext cx="5661061" cy="3880773"/>
          </a:xfrm>
        </p:spPr>
        <p:txBody>
          <a:bodyPr/>
          <a:lstStyle/>
          <a:p>
            <a:pPr marL="0" indent="0">
              <a:buNone/>
            </a:pPr>
            <a:r>
              <a:rPr lang="en-AU" dirty="0"/>
              <a:t>(7)	Better intergovernmental coordination (local, regional, national, First Nations, international)</a:t>
            </a:r>
          </a:p>
          <a:p>
            <a:pPr marL="0" indent="0">
              <a:buNone/>
            </a:pPr>
            <a:r>
              <a:rPr lang="en-AU" dirty="0"/>
              <a:t>(8)	Acquiring properties and land for social or rent regulated affordable housing  </a:t>
            </a:r>
          </a:p>
          <a:p>
            <a:pPr marL="0" indent="0">
              <a:buNone/>
            </a:pPr>
            <a:r>
              <a:rPr lang="en-AU" dirty="0"/>
              <a:t>(9)	Protecting land and housing from predatory financialization</a:t>
            </a:r>
          </a:p>
          <a:p>
            <a:pPr marL="0" indent="0">
              <a:buNone/>
            </a:pPr>
            <a:r>
              <a:rPr lang="en-AU" dirty="0"/>
              <a:t>(10)	 New or improved strategies: increased targets, funding, or programs for new social and affordable housing, including renovations.</a:t>
            </a:r>
          </a:p>
          <a:p>
            <a:pPr marL="0" indent="0">
              <a:buNone/>
            </a:pPr>
            <a:endParaRPr lang="en-AU" dirty="0"/>
          </a:p>
          <a:p>
            <a:endParaRPr lang="en-AU" dirty="0"/>
          </a:p>
          <a:p>
            <a:endParaRPr lang="fr-CA" dirty="0"/>
          </a:p>
        </p:txBody>
      </p:sp>
      <p:pic>
        <p:nvPicPr>
          <p:cNvPr id="4" name="Picture 3">
            <a:extLst>
              <a:ext uri="{FF2B5EF4-FFF2-40B4-BE49-F238E27FC236}">
                <a16:creationId xmlns:a16="http://schemas.microsoft.com/office/drawing/2014/main" id="{8D3A923A-C634-464E-86C4-BCFEBFD51868}"/>
              </a:ext>
            </a:extLst>
          </p:cNvPr>
          <p:cNvPicPr>
            <a:picLocks noChangeAspect="1"/>
          </p:cNvPicPr>
          <p:nvPr/>
        </p:nvPicPr>
        <p:blipFill>
          <a:blip r:embed="rId2"/>
          <a:stretch>
            <a:fillRect/>
          </a:stretch>
        </p:blipFill>
        <p:spPr>
          <a:xfrm>
            <a:off x="240632" y="1700106"/>
            <a:ext cx="3842964" cy="1921482"/>
          </a:xfrm>
          <a:prstGeom prst="rect">
            <a:avLst/>
          </a:prstGeom>
        </p:spPr>
      </p:pic>
      <p:pic>
        <p:nvPicPr>
          <p:cNvPr id="5" name="Picture 4">
            <a:extLst>
              <a:ext uri="{FF2B5EF4-FFF2-40B4-BE49-F238E27FC236}">
                <a16:creationId xmlns:a16="http://schemas.microsoft.com/office/drawing/2014/main" id="{F5152D9D-1679-43A9-AE50-29D4F1DE12C2}"/>
              </a:ext>
            </a:extLst>
          </p:cNvPr>
          <p:cNvPicPr>
            <a:picLocks noChangeAspect="1"/>
          </p:cNvPicPr>
          <p:nvPr/>
        </p:nvPicPr>
        <p:blipFill>
          <a:blip r:embed="rId3"/>
          <a:stretch>
            <a:fillRect/>
          </a:stretch>
        </p:blipFill>
        <p:spPr>
          <a:xfrm>
            <a:off x="232689" y="3708623"/>
            <a:ext cx="3842964" cy="2332740"/>
          </a:xfrm>
          <a:prstGeom prst="rect">
            <a:avLst/>
          </a:prstGeom>
        </p:spPr>
      </p:pic>
    </p:spTree>
    <p:extLst>
      <p:ext uri="{BB962C8B-B14F-4D97-AF65-F5344CB8AC3E}">
        <p14:creationId xmlns:p14="http://schemas.microsoft.com/office/powerpoint/2010/main" val="1835517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9A4D0-46DE-4349-8D3D-B438FF52B0AD}"/>
              </a:ext>
            </a:extLst>
          </p:cNvPr>
          <p:cNvSpPr>
            <a:spLocks noGrp="1"/>
          </p:cNvSpPr>
          <p:nvPr>
            <p:ph type="title"/>
          </p:nvPr>
        </p:nvSpPr>
        <p:spPr/>
        <p:txBody>
          <a:bodyPr/>
          <a:lstStyle/>
          <a:p>
            <a:r>
              <a:rPr lang="en-AU" dirty="0"/>
              <a:t>Good Practices (not ‘best’!)</a:t>
            </a:r>
            <a:endParaRPr lang="fr-CA" dirty="0"/>
          </a:p>
        </p:txBody>
      </p:sp>
      <p:sp>
        <p:nvSpPr>
          <p:cNvPr id="3" name="Content Placeholder 2">
            <a:extLst>
              <a:ext uri="{FF2B5EF4-FFF2-40B4-BE49-F238E27FC236}">
                <a16:creationId xmlns:a16="http://schemas.microsoft.com/office/drawing/2014/main" id="{C2AE91FD-0D8E-43DC-A859-450D57B9A7E7}"/>
              </a:ext>
            </a:extLst>
          </p:cNvPr>
          <p:cNvSpPr>
            <a:spLocks noGrp="1"/>
          </p:cNvSpPr>
          <p:nvPr>
            <p:ph idx="1"/>
          </p:nvPr>
        </p:nvSpPr>
        <p:spPr>
          <a:xfrm>
            <a:off x="812799" y="1746608"/>
            <a:ext cx="8463619" cy="4645726"/>
          </a:xfrm>
        </p:spPr>
        <p:txBody>
          <a:bodyPr>
            <a:normAutofit fontScale="92500" lnSpcReduction="20000"/>
          </a:bodyPr>
          <a:lstStyle/>
          <a:p>
            <a:r>
              <a:rPr lang="en-AU" b="1" dirty="0"/>
              <a:t>Lessening spread of COVID-19</a:t>
            </a:r>
            <a:r>
              <a:rPr lang="en-AU" dirty="0"/>
              <a:t>: Temporary distancing in shelters, Govt taking over management of nursing homes. Residents, aided by NGOs and local governments such in Rio de Janeiro, have provided public education and health services, access to water, and emergency funding.  </a:t>
            </a:r>
            <a:r>
              <a:rPr lang="en-AU" i="1" dirty="0"/>
              <a:t>All governments should listen to the expressed needs of homeless people and those in inadequate housing and act to improve their health and safety</a:t>
            </a:r>
            <a:r>
              <a:rPr lang="en-AU" dirty="0"/>
              <a:t>. </a:t>
            </a:r>
          </a:p>
          <a:p>
            <a:r>
              <a:rPr lang="en-AU" b="1" dirty="0"/>
              <a:t>Homelessness Prevention: S</a:t>
            </a:r>
            <a:r>
              <a:rPr lang="en-AU" dirty="0"/>
              <a:t>hort-term eviction moratoria, builds up rent or mortgage debt. </a:t>
            </a:r>
            <a:r>
              <a:rPr lang="en-AU" i="1" dirty="0"/>
              <a:t>Better: emergency rent &amp; income assistance, rent freezes, and eviction bans for the entire length of the COVID crisis. Best: rapidly acquiring homes.</a:t>
            </a:r>
          </a:p>
          <a:p>
            <a:r>
              <a:rPr lang="en-AU" b="1" dirty="0"/>
              <a:t>Rapidly Securing New Low-Cost Homes: </a:t>
            </a:r>
            <a:r>
              <a:rPr lang="en-AU" dirty="0"/>
              <a:t>California Bill SB-1079,  inspired by activists Moms4Housing, bars sellers of foreclosed homes from bundling them at auction for sale to a single buyer. In addition, it will allow tenants, families, local governments, affordable housing non-profits and community land trusts 45 days to beat the best auction bid to buy the property and has pledged $600 million USD for that purpose; As of July, the City of Barcelona has ordered 14 property groups to let out almost 200 ‘vacant’ flats to city residents in the next 30 days or it will expropriate the properties at 50% of their value and rent them as public housing. State of Victoria, Australia: $5.3 billion social housing building blitz; Canada; $1 billion Rapid Housing Initiative</a:t>
            </a:r>
            <a:endParaRPr lang="fr-CA" i="1" dirty="0"/>
          </a:p>
        </p:txBody>
      </p:sp>
    </p:spTree>
    <p:extLst>
      <p:ext uri="{BB962C8B-B14F-4D97-AF65-F5344CB8AC3E}">
        <p14:creationId xmlns:p14="http://schemas.microsoft.com/office/powerpoint/2010/main" val="4137210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B6939-773C-423C-B7BD-7622EE734FD4}"/>
              </a:ext>
            </a:extLst>
          </p:cNvPr>
          <p:cNvSpPr>
            <a:spLocks noGrp="1"/>
          </p:cNvSpPr>
          <p:nvPr>
            <p:ph type="title"/>
          </p:nvPr>
        </p:nvSpPr>
        <p:spPr>
          <a:xfrm>
            <a:off x="812800" y="609600"/>
            <a:ext cx="9403255" cy="1320800"/>
          </a:xfrm>
        </p:spPr>
        <p:txBody>
          <a:bodyPr/>
          <a:lstStyle/>
          <a:p>
            <a:r>
              <a:rPr lang="en-AU" dirty="0"/>
              <a:t>COVID-19 can become a turning point </a:t>
            </a:r>
            <a:r>
              <a:rPr lang="en-AU" sz="1400"/>
              <a:t>(CCPA</a:t>
            </a:r>
            <a:r>
              <a:rPr lang="en-AU" sz="1400" dirty="0"/>
              <a:t>)</a:t>
            </a:r>
            <a:endParaRPr lang="fr-CA" sz="1400" dirty="0"/>
          </a:p>
        </p:txBody>
      </p:sp>
      <p:sp>
        <p:nvSpPr>
          <p:cNvPr id="3" name="Content Placeholder 2">
            <a:extLst>
              <a:ext uri="{FF2B5EF4-FFF2-40B4-BE49-F238E27FC236}">
                <a16:creationId xmlns:a16="http://schemas.microsoft.com/office/drawing/2014/main" id="{123DA33A-D249-439E-819F-48FB478347B4}"/>
              </a:ext>
            </a:extLst>
          </p:cNvPr>
          <p:cNvSpPr>
            <a:spLocks noGrp="1"/>
          </p:cNvSpPr>
          <p:nvPr>
            <p:ph idx="1"/>
          </p:nvPr>
        </p:nvSpPr>
        <p:spPr>
          <a:xfrm>
            <a:off x="812800" y="1310640"/>
            <a:ext cx="5178098" cy="4937759"/>
          </a:xfrm>
        </p:spPr>
        <p:txBody>
          <a:bodyPr>
            <a:normAutofit lnSpcReduction="10000"/>
          </a:bodyPr>
          <a:lstStyle/>
          <a:p>
            <a:r>
              <a:rPr lang="en-AU" dirty="0"/>
              <a:t>In the US, 20 million people are in imminent threat of homelessness.  </a:t>
            </a:r>
          </a:p>
          <a:p>
            <a:r>
              <a:rPr lang="en-AU" dirty="0"/>
              <a:t>In Egypt, up to a million households were given an October deadline to pay an application to ‘formalize’ their home or face demolition, even in the face of widespread unemployment.  </a:t>
            </a:r>
          </a:p>
          <a:p>
            <a:r>
              <a:rPr lang="en-AU" dirty="0"/>
              <a:t>Globally, COVID-19 has coincided with climate change related disasters such as fires, floods and drought to leave hundreds of millions without homes this year</a:t>
            </a:r>
          </a:p>
          <a:p>
            <a:r>
              <a:rPr lang="en-AU" dirty="0"/>
              <a:t>But Right to Home (11 Canadian cities) have pledged to ‘build back better’</a:t>
            </a:r>
          </a:p>
          <a:p>
            <a:r>
              <a:rPr lang="en-AU" dirty="0"/>
              <a:t>All levels of government must re-assess housing policies and commit to investing to end homelessness and inadequate housing</a:t>
            </a:r>
          </a:p>
          <a:p>
            <a:endParaRPr lang="fr-CA" dirty="0"/>
          </a:p>
        </p:txBody>
      </p:sp>
      <p:pic>
        <p:nvPicPr>
          <p:cNvPr id="4" name="Picture 3">
            <a:extLst>
              <a:ext uri="{FF2B5EF4-FFF2-40B4-BE49-F238E27FC236}">
                <a16:creationId xmlns:a16="http://schemas.microsoft.com/office/drawing/2014/main" id="{0F6CD9B0-DA47-406B-B603-513796F0BB49}"/>
              </a:ext>
            </a:extLst>
          </p:cNvPr>
          <p:cNvPicPr>
            <a:picLocks noChangeAspect="1"/>
          </p:cNvPicPr>
          <p:nvPr/>
        </p:nvPicPr>
        <p:blipFill>
          <a:blip r:embed="rId2"/>
          <a:stretch>
            <a:fillRect/>
          </a:stretch>
        </p:blipFill>
        <p:spPr>
          <a:xfrm>
            <a:off x="6096001" y="1492469"/>
            <a:ext cx="6268506" cy="4088063"/>
          </a:xfrm>
          <a:prstGeom prst="rect">
            <a:avLst/>
          </a:prstGeom>
        </p:spPr>
      </p:pic>
    </p:spTree>
    <p:extLst>
      <p:ext uri="{BB962C8B-B14F-4D97-AF65-F5344CB8AC3E}">
        <p14:creationId xmlns:p14="http://schemas.microsoft.com/office/powerpoint/2010/main" val="211371029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A7A786D50DAC47ACA3496A4050BC43" ma:contentTypeVersion="10" ma:contentTypeDescription="Create a new document." ma:contentTypeScope="" ma:versionID="a13485ef2cf666fdba88dcf9570d2c62">
  <xsd:schema xmlns:xsd="http://www.w3.org/2001/XMLSchema" xmlns:xs="http://www.w3.org/2001/XMLSchema" xmlns:p="http://schemas.microsoft.com/office/2006/metadata/properties" xmlns:ns3="3ff15111-be60-43f6-947a-f302995e817b" targetNamespace="http://schemas.microsoft.com/office/2006/metadata/properties" ma:root="true" ma:fieldsID="0bb05b7a3325ed0fc9ac6337352a4714" ns3:_="">
    <xsd:import namespace="3ff15111-be60-43f6-947a-f302995e817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f15111-be60-43f6-947a-f302995e81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2BEBB2-00C3-4583-901F-D19BD0E110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f15111-be60-43f6-947a-f302995e81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89606B-8959-4367-B61C-C5919904B79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08B38C9-F4C8-4515-90EA-85A335564D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TotalTime>
  <Words>1207</Words>
  <Application>Microsoft Office PowerPoint</Application>
  <PresentationFormat>Widescreen</PresentationFormat>
  <Paragraphs>54</Paragraphs>
  <Slides>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Trebuchet MS</vt:lpstr>
      <vt:lpstr>Wingdings 3</vt:lpstr>
      <vt:lpstr>Facet</vt:lpstr>
      <vt:lpstr>How can COVID-19 push governments to provide adequate housing?   (photo: Arnica Inn,Yellowknife – hotel to homes)</vt:lpstr>
      <vt:lpstr>COVID-19 &amp; housing policy (WNYC, Toronto Foundation)</vt:lpstr>
      <vt:lpstr>Global Policy Scan/ Roundtables (WIEGO)</vt:lpstr>
      <vt:lpstr>Three priorities (UNHCR)</vt:lpstr>
      <vt:lpstr>Dampening the Spread (Globe &amp; Mail, UN)</vt:lpstr>
      <vt:lpstr>Improving health outcomes of marginalized communities  (Wellesley Institute, Globe &amp; Mail)</vt:lpstr>
      <vt:lpstr>Building Back Better (Barcelona-homes, City of Vancouver)</vt:lpstr>
      <vt:lpstr>Good Practices (not ‘best’!)</vt:lpstr>
      <vt:lpstr>COVID-19 can become a turning point (CCPA)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can COVID-19 push governments to provide adequate housing?   (photo: Arnica Inn,Yellowknife – hotel to homes)</dc:title>
  <dc:creator>Carolyn Whitzman</dc:creator>
  <cp:lastModifiedBy>Carolyn Whitzman</cp:lastModifiedBy>
  <cp:revision>6</cp:revision>
  <dcterms:created xsi:type="dcterms:W3CDTF">2020-11-23T13:54:06Z</dcterms:created>
  <dcterms:modified xsi:type="dcterms:W3CDTF">2020-11-24T18:44:50Z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0x010100ACA7A786D50DAC47ACA3496A4050BC43</vt:lpwstr>
  </property>
</Properties>
</file>