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4"/>
  </p:sldMasterIdLst>
  <p:notesMasterIdLst>
    <p:notesMasterId r:id="rId7"/>
  </p:notesMasterIdLst>
  <p:sldIdLst>
    <p:sldId id="501" r:id="rId5"/>
    <p:sldId id="43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0" userDrawn="1">
          <p15:clr>
            <a:srgbClr val="A4A3A4"/>
          </p15:clr>
        </p15:guide>
        <p15:guide id="2" pos="3840" userDrawn="1">
          <p15:clr>
            <a:srgbClr val="A4A3A4"/>
          </p15:clr>
        </p15:guide>
        <p15:guide id="3" orient="horz" pos="4008" userDrawn="1">
          <p15:clr>
            <a:srgbClr val="A4A3A4"/>
          </p15:clr>
        </p15:guide>
        <p15:guide id="4" pos="192" userDrawn="1">
          <p15:clr>
            <a:srgbClr val="A4A3A4"/>
          </p15:clr>
        </p15:guide>
        <p15:guide id="5" pos="7512" userDrawn="1">
          <p15:clr>
            <a:srgbClr val="A4A3A4"/>
          </p15:clr>
        </p15:guide>
        <p15:guide id="6" orient="horz" pos="25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3134"/>
    <a:srgbClr val="1E3666"/>
    <a:srgbClr val="2B476D"/>
    <a:srgbClr val="E6E6E7"/>
    <a:srgbClr val="1D1E4B"/>
    <a:srgbClr val="B4C7E8"/>
    <a:srgbClr val="FCFC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3" autoAdjust="0"/>
    <p:restoredTop sz="95741"/>
  </p:normalViewPr>
  <p:slideViewPr>
    <p:cSldViewPr snapToGrid="0" showGuides="1">
      <p:cViewPr varScale="1">
        <p:scale>
          <a:sx n="62" d="100"/>
          <a:sy n="62" d="100"/>
        </p:scale>
        <p:origin x="880" y="28"/>
      </p:cViewPr>
      <p:guideLst>
        <p:guide orient="horz" pos="960"/>
        <p:guide pos="3840"/>
        <p:guide orient="horz" pos="4008"/>
        <p:guide pos="192"/>
        <p:guide pos="7512"/>
        <p:guide orient="horz" pos="252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redway" userId="372b370b25be8b7b" providerId="LiveId" clId="{33178506-415E-40EC-A996-ABAC9E0C9196}"/>
    <pc:docChg chg="undo custSel addSld delSld">
      <pc:chgData name="Mary Tredway" userId="372b370b25be8b7b" providerId="LiveId" clId="{33178506-415E-40EC-A996-ABAC9E0C9196}" dt="2021-03-04T16:18:00.335" v="14" actId="47"/>
      <pc:docMkLst>
        <pc:docMk/>
      </pc:docMkLst>
      <pc:sldChg chg="add del">
        <pc:chgData name="Mary Tredway" userId="372b370b25be8b7b" providerId="LiveId" clId="{33178506-415E-40EC-A996-ABAC9E0C9196}" dt="2021-03-04T16:17:51.198" v="2" actId="47"/>
        <pc:sldMkLst>
          <pc:docMk/>
          <pc:sldMk cId="945628219" sldId="282"/>
        </pc:sldMkLst>
      </pc:sldChg>
      <pc:sldChg chg="del">
        <pc:chgData name="Mary Tredway" userId="372b370b25be8b7b" providerId="LiveId" clId="{33178506-415E-40EC-A996-ABAC9E0C9196}" dt="2021-03-04T16:17:53.461" v="4" actId="47"/>
        <pc:sldMkLst>
          <pc:docMk/>
          <pc:sldMk cId="1013361209" sldId="419"/>
        </pc:sldMkLst>
      </pc:sldChg>
      <pc:sldChg chg="del">
        <pc:chgData name="Mary Tredway" userId="372b370b25be8b7b" providerId="LiveId" clId="{33178506-415E-40EC-A996-ABAC9E0C9196}" dt="2021-03-04T16:17:53.916" v="5" actId="47"/>
        <pc:sldMkLst>
          <pc:docMk/>
          <pc:sldMk cId="1288689575" sldId="420"/>
        </pc:sldMkLst>
      </pc:sldChg>
      <pc:sldChg chg="del">
        <pc:chgData name="Mary Tredway" userId="372b370b25be8b7b" providerId="LiveId" clId="{33178506-415E-40EC-A996-ABAC9E0C9196}" dt="2021-03-04T16:18:00.335" v="14" actId="47"/>
        <pc:sldMkLst>
          <pc:docMk/>
          <pc:sldMk cId="12747376" sldId="423"/>
        </pc:sldMkLst>
      </pc:sldChg>
      <pc:sldChg chg="del">
        <pc:chgData name="Mary Tredway" userId="372b370b25be8b7b" providerId="LiveId" clId="{33178506-415E-40EC-A996-ABAC9E0C9196}" dt="2021-03-04T16:17:54.708" v="7" actId="47"/>
        <pc:sldMkLst>
          <pc:docMk/>
          <pc:sldMk cId="3432336915" sldId="439"/>
        </pc:sldMkLst>
      </pc:sldChg>
      <pc:sldChg chg="del">
        <pc:chgData name="Mary Tredway" userId="372b370b25be8b7b" providerId="LiveId" clId="{33178506-415E-40EC-A996-ABAC9E0C9196}" dt="2021-03-04T16:17:55.135" v="8" actId="47"/>
        <pc:sldMkLst>
          <pc:docMk/>
          <pc:sldMk cId="2210713042" sldId="440"/>
        </pc:sldMkLst>
      </pc:sldChg>
      <pc:sldChg chg="del">
        <pc:chgData name="Mary Tredway" userId="372b370b25be8b7b" providerId="LiveId" clId="{33178506-415E-40EC-A996-ABAC9E0C9196}" dt="2021-03-04T16:17:54.315" v="6" actId="47"/>
        <pc:sldMkLst>
          <pc:docMk/>
          <pc:sldMk cId="964182123" sldId="442"/>
        </pc:sldMkLst>
      </pc:sldChg>
      <pc:sldChg chg="del">
        <pc:chgData name="Mary Tredway" userId="372b370b25be8b7b" providerId="LiveId" clId="{33178506-415E-40EC-A996-ABAC9E0C9196}" dt="2021-03-04T16:17:56.214" v="11" actId="47"/>
        <pc:sldMkLst>
          <pc:docMk/>
          <pc:sldMk cId="506526497" sldId="447"/>
        </pc:sldMkLst>
      </pc:sldChg>
      <pc:sldChg chg="del">
        <pc:chgData name="Mary Tredway" userId="372b370b25be8b7b" providerId="LiveId" clId="{33178506-415E-40EC-A996-ABAC9E0C9196}" dt="2021-03-04T16:17:57.191" v="12" actId="47"/>
        <pc:sldMkLst>
          <pc:docMk/>
          <pc:sldMk cId="3195501978" sldId="449"/>
        </pc:sldMkLst>
      </pc:sldChg>
      <pc:sldChg chg="del">
        <pc:chgData name="Mary Tredway" userId="372b370b25be8b7b" providerId="LiveId" clId="{33178506-415E-40EC-A996-ABAC9E0C9196}" dt="2021-03-04T16:17:55.816" v="10" actId="47"/>
        <pc:sldMkLst>
          <pc:docMk/>
          <pc:sldMk cId="4016606106" sldId="486"/>
        </pc:sldMkLst>
      </pc:sldChg>
      <pc:sldChg chg="del">
        <pc:chgData name="Mary Tredway" userId="372b370b25be8b7b" providerId="LiveId" clId="{33178506-415E-40EC-A996-ABAC9E0C9196}" dt="2021-03-04T16:17:55.576" v="9" actId="47"/>
        <pc:sldMkLst>
          <pc:docMk/>
          <pc:sldMk cId="2376747129" sldId="487"/>
        </pc:sldMkLst>
      </pc:sldChg>
      <pc:sldChg chg="del">
        <pc:chgData name="Mary Tredway" userId="372b370b25be8b7b" providerId="LiveId" clId="{33178506-415E-40EC-A996-ABAC9E0C9196}" dt="2021-03-04T16:17:52.610" v="3" actId="47"/>
        <pc:sldMkLst>
          <pc:docMk/>
          <pc:sldMk cId="1577953004" sldId="490"/>
        </pc:sldMkLst>
      </pc:sldChg>
      <pc:sldChg chg="del">
        <pc:chgData name="Mary Tredway" userId="372b370b25be8b7b" providerId="LiveId" clId="{33178506-415E-40EC-A996-ABAC9E0C9196}" dt="2021-03-04T16:17:59.456" v="13" actId="47"/>
        <pc:sldMkLst>
          <pc:docMk/>
          <pc:sldMk cId="182074105" sldId="50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ABB7A-14D4-41BF-B0EF-9DCF02B55CFE}" type="datetimeFigureOut">
              <a:rPr lang="en-US" smtClean="0"/>
              <a:t>3/4/2021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8914E-A98F-4A22-9E14-3E0DA4DB8E60}" type="slidenum">
              <a:rPr lang="en-US" smtClean="0"/>
              <a:t>‹#›</a:t>
            </a:fld>
            <a:endParaRPr lang="en-US" dirty="0"/>
          </a:p>
        </p:txBody>
      </p:sp>
    </p:spTree>
    <p:extLst>
      <p:ext uri="{BB962C8B-B14F-4D97-AF65-F5344CB8AC3E}">
        <p14:creationId xmlns:p14="http://schemas.microsoft.com/office/powerpoint/2010/main" val="331978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46A04-94F6-49F1-B0FE-0E195E37E529}"/>
              </a:ext>
            </a:extLst>
          </p:cNvPr>
          <p:cNvSpPr>
            <a:spLocks noGrp="1"/>
          </p:cNvSpPr>
          <p:nvPr>
            <p:ph type="ctrTitle"/>
          </p:nvPr>
        </p:nvSpPr>
        <p:spPr>
          <a:xfrm>
            <a:off x="619125" y="2141537"/>
            <a:ext cx="10953750" cy="1114425"/>
          </a:xfrm>
        </p:spPr>
        <p:txBody>
          <a:bodyPr anchor="t">
            <a:normAutofit/>
          </a:bodyPr>
          <a:lstStyle>
            <a:lvl1pPr algn="ctr">
              <a:defRPr sz="4000" b="1"/>
            </a:lvl1pPr>
          </a:lstStyle>
          <a:p>
            <a:r>
              <a:rPr lang="en-US" dirty="0"/>
              <a:t>Click to edit Master title style</a:t>
            </a:r>
          </a:p>
        </p:txBody>
      </p:sp>
      <p:sp>
        <p:nvSpPr>
          <p:cNvPr id="3" name="Subtitle 2">
            <a:extLst>
              <a:ext uri="{FF2B5EF4-FFF2-40B4-BE49-F238E27FC236}">
                <a16:creationId xmlns:a16="http://schemas.microsoft.com/office/drawing/2014/main" id="{C0522288-D5FC-40DB-8B6A-17A6C60B2DCD}"/>
              </a:ext>
            </a:extLst>
          </p:cNvPr>
          <p:cNvSpPr>
            <a:spLocks noGrp="1"/>
          </p:cNvSpPr>
          <p:nvPr>
            <p:ph type="subTitle" idx="1"/>
          </p:nvPr>
        </p:nvSpPr>
        <p:spPr>
          <a:xfrm>
            <a:off x="619125" y="3602038"/>
            <a:ext cx="10953750" cy="1655762"/>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0D258A5-B657-4425-AEFF-6A672110633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CF25596-8321-40C7-A411-049838B9DE62}"/>
              </a:ext>
            </a:extLst>
          </p:cNvPr>
          <p:cNvSpPr>
            <a:spLocks noGrp="1"/>
          </p:cNvSpPr>
          <p:nvPr>
            <p:ph type="ftr" sz="quarter" idx="11"/>
          </p:nvPr>
        </p:nvSpPr>
        <p:spPr/>
        <p:txBody>
          <a:bodyPr/>
          <a:lstStyle/>
          <a:p>
            <a:r>
              <a:rPr lang="en-US"/>
              <a:t>Philadelphia Recovery Center</a:t>
            </a:r>
            <a:endParaRPr lang="en-US" dirty="0"/>
          </a:p>
        </p:txBody>
      </p:sp>
      <p:sp>
        <p:nvSpPr>
          <p:cNvPr id="6" name="Slide Number Placeholder 5">
            <a:extLst>
              <a:ext uri="{FF2B5EF4-FFF2-40B4-BE49-F238E27FC236}">
                <a16:creationId xmlns:a16="http://schemas.microsoft.com/office/drawing/2014/main" id="{0C25ED42-6D57-4DF1-B2FA-249BADFF9061}"/>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340894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56079-0606-45D1-88BD-C135C76FF7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25C3AA-1629-4EAE-A4C7-0DD86D2A6E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EFC09F-B434-4037-B6E9-8AF4A4202F55}"/>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81B3656-294C-46FA-93C6-4CD5AFB41D2B}"/>
              </a:ext>
            </a:extLst>
          </p:cNvPr>
          <p:cNvSpPr>
            <a:spLocks noGrp="1"/>
          </p:cNvSpPr>
          <p:nvPr>
            <p:ph type="ftr" sz="quarter" idx="11"/>
          </p:nvPr>
        </p:nvSpPr>
        <p:spPr/>
        <p:txBody>
          <a:bodyPr/>
          <a:lstStyle/>
          <a:p>
            <a:r>
              <a:rPr lang="en-US"/>
              <a:t>Philadelphia Recovery Center</a:t>
            </a:r>
            <a:endParaRPr lang="en-US" dirty="0"/>
          </a:p>
        </p:txBody>
      </p:sp>
      <p:sp>
        <p:nvSpPr>
          <p:cNvPr id="6" name="Slide Number Placeholder 5">
            <a:extLst>
              <a:ext uri="{FF2B5EF4-FFF2-40B4-BE49-F238E27FC236}">
                <a16:creationId xmlns:a16="http://schemas.microsoft.com/office/drawing/2014/main" id="{B20BB6B1-3B1D-452C-9CAA-58EB3A20BCA6}"/>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154386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ABB8-CD1B-4427-862C-54E3111ECD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13FD96-C0C1-458D-B46B-489EF30D24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DBFAED-2F1F-4E8C-BC35-2FC17F39C18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0F0661E-F457-4B63-8572-4BE146403D89}"/>
              </a:ext>
            </a:extLst>
          </p:cNvPr>
          <p:cNvSpPr>
            <a:spLocks noGrp="1"/>
          </p:cNvSpPr>
          <p:nvPr>
            <p:ph type="ftr" sz="quarter" idx="11"/>
          </p:nvPr>
        </p:nvSpPr>
        <p:spPr/>
        <p:txBody>
          <a:bodyPr/>
          <a:lstStyle/>
          <a:p>
            <a:r>
              <a:rPr lang="en-US"/>
              <a:t>Philadelphia Recovery Center</a:t>
            </a:r>
            <a:endParaRPr lang="en-US" dirty="0"/>
          </a:p>
        </p:txBody>
      </p:sp>
      <p:sp>
        <p:nvSpPr>
          <p:cNvPr id="6" name="Slide Number Placeholder 5">
            <a:extLst>
              <a:ext uri="{FF2B5EF4-FFF2-40B4-BE49-F238E27FC236}">
                <a16:creationId xmlns:a16="http://schemas.microsoft.com/office/drawing/2014/main" id="{C858FD7C-8AD6-41E6-BAF1-092F897B9815}"/>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303704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0E9CE6-D695-4A97-904F-0B1E0F5B2B96}"/>
              </a:ext>
            </a:extLst>
          </p:cNvPr>
          <p:cNvSpPr>
            <a:spLocks noGrp="1"/>
          </p:cNvSpPr>
          <p:nvPr>
            <p:ph idx="1"/>
          </p:nvPr>
        </p:nvSpPr>
        <p:spPr>
          <a:xfrm>
            <a:off x="619125" y="1266826"/>
            <a:ext cx="10953750" cy="4910138"/>
          </a:xfrm>
        </p:spPr>
        <p:txBody>
          <a:bodyPr lIns="0" tIns="0" rIns="0" bIns="0">
            <a:noAutofit/>
          </a:bodyPr>
          <a:lstStyle>
            <a:lvl1pPr>
              <a:defRPr sz="1600">
                <a:solidFill>
                  <a:srgbClr val="262626"/>
                </a:solidFill>
              </a:defRPr>
            </a:lvl1pPr>
            <a:lvl2pPr>
              <a:defRPr sz="1400">
                <a:solidFill>
                  <a:srgbClr val="262626"/>
                </a:solidFill>
              </a:defRPr>
            </a:lvl2pPr>
            <a:lvl3pPr>
              <a:defRPr sz="1200">
                <a:solidFill>
                  <a:srgbClr val="262626"/>
                </a:solidFill>
              </a:defRPr>
            </a:lvl3pPr>
            <a:lvl4pPr>
              <a:defRPr sz="1100">
                <a:solidFill>
                  <a:srgbClr val="262626"/>
                </a:solidFill>
              </a:defRPr>
            </a:lvl4pPr>
            <a:lvl5pPr>
              <a:defRPr sz="1100">
                <a:solidFill>
                  <a:srgbClr val="26262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B3C9FED-4D2D-4126-A07C-F1FA222A7FE3}"/>
              </a:ext>
            </a:extLst>
          </p:cNvPr>
          <p:cNvSpPr>
            <a:spLocks noGrp="1"/>
          </p:cNvSpPr>
          <p:nvPr>
            <p:ph type="ftr" sz="quarter" idx="11"/>
          </p:nvPr>
        </p:nvSpPr>
        <p:spPr>
          <a:xfrm>
            <a:off x="1219481" y="6457948"/>
            <a:ext cx="5616029" cy="230187"/>
          </a:xfrm>
        </p:spPr>
        <p:txBody>
          <a:bodyPr lIns="0" tIns="0" rIns="0" bIns="0"/>
          <a:lstStyle>
            <a:lvl1pPr algn="l">
              <a:defRPr sz="1000"/>
            </a:lvl1pPr>
          </a:lstStyle>
          <a:p>
            <a:r>
              <a:rPr lang="en-US"/>
              <a:t>Philadelphia Recovery Center</a:t>
            </a:r>
            <a:endParaRPr lang="en-US" dirty="0"/>
          </a:p>
        </p:txBody>
      </p:sp>
      <p:sp>
        <p:nvSpPr>
          <p:cNvPr id="6" name="Slide Number Placeholder 5">
            <a:extLst>
              <a:ext uri="{FF2B5EF4-FFF2-40B4-BE49-F238E27FC236}">
                <a16:creationId xmlns:a16="http://schemas.microsoft.com/office/drawing/2014/main" id="{A2A72D21-5469-4781-A0AB-F64319D6C33F}"/>
              </a:ext>
            </a:extLst>
          </p:cNvPr>
          <p:cNvSpPr>
            <a:spLocks noGrp="1"/>
          </p:cNvSpPr>
          <p:nvPr>
            <p:ph type="sldNum" sz="quarter" idx="12"/>
          </p:nvPr>
        </p:nvSpPr>
        <p:spPr>
          <a:xfrm>
            <a:off x="619126" y="6439694"/>
            <a:ext cx="354802" cy="198436"/>
          </a:xfrm>
        </p:spPr>
        <p:txBody>
          <a:bodyPr lIns="0" tIns="0" rIns="0" bIns="0"/>
          <a:lstStyle>
            <a:lvl1pPr algn="ctr">
              <a:defRPr b="1">
                <a:solidFill>
                  <a:srgbClr val="262626"/>
                </a:solidFill>
                <a:latin typeface="+mj-lt"/>
              </a:defRPr>
            </a:lvl1pPr>
          </a:lstStyle>
          <a:p>
            <a:fld id="{BC95CAA3-FD71-430B-8996-36DBD2965298}" type="slidenum">
              <a:rPr lang="en-US" smtClean="0"/>
              <a:pPr/>
              <a:t>‹#›</a:t>
            </a:fld>
            <a:endParaRPr lang="en-US" dirty="0"/>
          </a:p>
        </p:txBody>
      </p:sp>
      <p:sp>
        <p:nvSpPr>
          <p:cNvPr id="7" name="Title 1">
            <a:extLst>
              <a:ext uri="{FF2B5EF4-FFF2-40B4-BE49-F238E27FC236}">
                <a16:creationId xmlns:a16="http://schemas.microsoft.com/office/drawing/2014/main" id="{189F119F-6658-45A9-ADDC-57A5030776A8}"/>
              </a:ext>
            </a:extLst>
          </p:cNvPr>
          <p:cNvSpPr>
            <a:spLocks noGrp="1"/>
          </p:cNvSpPr>
          <p:nvPr>
            <p:ph type="ctrTitle"/>
          </p:nvPr>
        </p:nvSpPr>
        <p:spPr>
          <a:xfrm>
            <a:off x="619125" y="418306"/>
            <a:ext cx="10953750" cy="387798"/>
          </a:xfrm>
        </p:spPr>
        <p:txBody>
          <a:bodyPr lIns="0" tIns="0" rIns="0" bIns="0" anchor="t">
            <a:spAutoFit/>
          </a:bodyPr>
          <a:lstStyle>
            <a:lvl1pPr algn="l">
              <a:defRPr sz="2800" b="1">
                <a:solidFill>
                  <a:srgbClr val="262626"/>
                </a:solidFill>
                <a:latin typeface="Georgia" panose="02040502050405020303" pitchFamily="18" charset="0"/>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1E7741CE-B5EB-4335-8494-4F6C03DB8FF6}"/>
              </a:ext>
            </a:extLst>
          </p:cNvPr>
          <p:cNvCxnSpPr>
            <a:cxnSpLocks/>
          </p:cNvCxnSpPr>
          <p:nvPr userDrawn="1"/>
        </p:nvCxnSpPr>
        <p:spPr>
          <a:xfrm>
            <a:off x="1078568" y="6423819"/>
            <a:ext cx="0" cy="230187"/>
          </a:xfrm>
          <a:prstGeom prst="line">
            <a:avLst/>
          </a:prstGeom>
          <a:ln/>
        </p:spPr>
        <p:style>
          <a:lnRef idx="3">
            <a:schemeClr val="dk1"/>
          </a:lnRef>
          <a:fillRef idx="0">
            <a:schemeClr val="dk1"/>
          </a:fillRef>
          <a:effectRef idx="2">
            <a:schemeClr val="dk1"/>
          </a:effectRef>
          <a:fontRef idx="minor">
            <a:schemeClr val="tx1"/>
          </a:fontRef>
        </p:style>
      </p:cxnSp>
      <p:grpSp>
        <p:nvGrpSpPr>
          <p:cNvPr id="2" name="Group 1">
            <a:extLst>
              <a:ext uri="{FF2B5EF4-FFF2-40B4-BE49-F238E27FC236}">
                <a16:creationId xmlns:a16="http://schemas.microsoft.com/office/drawing/2014/main" id="{D1885A4E-075E-4165-9C5B-C21CCD151070}"/>
              </a:ext>
            </a:extLst>
          </p:cNvPr>
          <p:cNvGrpSpPr/>
          <p:nvPr userDrawn="1"/>
        </p:nvGrpSpPr>
        <p:grpSpPr>
          <a:xfrm>
            <a:off x="609600" y="957263"/>
            <a:ext cx="433388" cy="61912"/>
            <a:chOff x="609600" y="957263"/>
            <a:chExt cx="433388" cy="61912"/>
          </a:xfrm>
        </p:grpSpPr>
        <p:sp>
          <p:nvSpPr>
            <p:cNvPr id="13" name="Rectangle 12">
              <a:extLst>
                <a:ext uri="{FF2B5EF4-FFF2-40B4-BE49-F238E27FC236}">
                  <a16:creationId xmlns:a16="http://schemas.microsoft.com/office/drawing/2014/main" id="{3EECBFE9-AFDD-48DE-BF69-265B3822484E}"/>
                </a:ext>
              </a:extLst>
            </p:cNvPr>
            <p:cNvSpPr/>
            <p:nvPr userDrawn="1"/>
          </p:nvSpPr>
          <p:spPr>
            <a:xfrm rot="5400000">
              <a:off x="831057" y="807244"/>
              <a:ext cx="61912" cy="3619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CBBF3A5-F376-4DDC-942D-B33729206984}"/>
                </a:ext>
              </a:extLst>
            </p:cNvPr>
            <p:cNvSpPr/>
            <p:nvPr userDrawn="1"/>
          </p:nvSpPr>
          <p:spPr>
            <a:xfrm rot="5400000">
              <a:off x="614363" y="952500"/>
              <a:ext cx="61912" cy="714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06684119"/>
      </p:ext>
    </p:extLst>
  </p:cSld>
  <p:clrMapOvr>
    <a:masterClrMapping/>
  </p:clrMapOvr>
  <p:extLst>
    <p:ext uri="{DCECCB84-F9BA-43D5-87BE-67443E8EF086}">
      <p15:sldGuideLst xmlns:p15="http://schemas.microsoft.com/office/powerpoint/2012/main">
        <p15:guide id="1" pos="384">
          <p15:clr>
            <a:srgbClr val="FBAE40"/>
          </p15:clr>
        </p15:guide>
        <p15:guide id="2" pos="72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F2D5B-0115-4650-93FF-37BC8629BF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86058E-B294-4B1B-8CA5-4A0B0161D6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2AF1B6-E1FE-42E2-A3D2-9CD874E227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30CF2A9-FCE5-43C4-A5D8-02B100EDDA00}"/>
              </a:ext>
            </a:extLst>
          </p:cNvPr>
          <p:cNvSpPr>
            <a:spLocks noGrp="1"/>
          </p:cNvSpPr>
          <p:nvPr>
            <p:ph type="ftr" sz="quarter" idx="11"/>
          </p:nvPr>
        </p:nvSpPr>
        <p:spPr/>
        <p:txBody>
          <a:bodyPr/>
          <a:lstStyle/>
          <a:p>
            <a:r>
              <a:rPr lang="en-US"/>
              <a:t>Philadelphia Recovery Center</a:t>
            </a:r>
            <a:endParaRPr lang="en-US" dirty="0"/>
          </a:p>
        </p:txBody>
      </p:sp>
      <p:sp>
        <p:nvSpPr>
          <p:cNvPr id="6" name="Slide Number Placeholder 5">
            <a:extLst>
              <a:ext uri="{FF2B5EF4-FFF2-40B4-BE49-F238E27FC236}">
                <a16:creationId xmlns:a16="http://schemas.microsoft.com/office/drawing/2014/main" id="{58F6E858-3C5C-4E97-AF53-9B3376778F3A}"/>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47963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58130-D912-4D1A-A919-9C1DA004DB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7EB039-5EC5-46A8-ADE4-AC3414BF1C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73F6BB-733E-4CDE-A229-4BFF8AAA29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BC1957-24A0-49B1-86EC-2AB77F619777}"/>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AAAF4971-25A8-4606-ACDF-61EE9953103D}"/>
              </a:ext>
            </a:extLst>
          </p:cNvPr>
          <p:cNvSpPr>
            <a:spLocks noGrp="1"/>
          </p:cNvSpPr>
          <p:nvPr>
            <p:ph type="ftr" sz="quarter" idx="11"/>
          </p:nvPr>
        </p:nvSpPr>
        <p:spPr/>
        <p:txBody>
          <a:bodyPr/>
          <a:lstStyle/>
          <a:p>
            <a:r>
              <a:rPr lang="en-US"/>
              <a:t>Philadelphia Recovery Center</a:t>
            </a:r>
            <a:endParaRPr lang="en-US" dirty="0"/>
          </a:p>
        </p:txBody>
      </p:sp>
      <p:sp>
        <p:nvSpPr>
          <p:cNvPr id="7" name="Slide Number Placeholder 6">
            <a:extLst>
              <a:ext uri="{FF2B5EF4-FFF2-40B4-BE49-F238E27FC236}">
                <a16:creationId xmlns:a16="http://schemas.microsoft.com/office/drawing/2014/main" id="{59217302-042D-4DDF-95D6-80783819C816}"/>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4133051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DCBF3-436B-4D44-805F-0BCE2806A0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83801C-12F7-413F-95D2-91991D2998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C22A50-6B4B-4C40-B52B-055EDD47AA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AA3E9C-3298-42AF-AD9B-7AF3460F12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3FE829-4B3D-4E58-BD5E-D2A4DEA875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A6FC20-46AF-4287-A274-C751BC0B9857}"/>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0CF44A41-C297-49AA-86C3-A6FD391329A8}"/>
              </a:ext>
            </a:extLst>
          </p:cNvPr>
          <p:cNvSpPr>
            <a:spLocks noGrp="1"/>
          </p:cNvSpPr>
          <p:nvPr>
            <p:ph type="ftr" sz="quarter" idx="11"/>
          </p:nvPr>
        </p:nvSpPr>
        <p:spPr/>
        <p:txBody>
          <a:bodyPr/>
          <a:lstStyle/>
          <a:p>
            <a:r>
              <a:rPr lang="en-US"/>
              <a:t>Philadelphia Recovery Center</a:t>
            </a:r>
            <a:endParaRPr lang="en-US" dirty="0"/>
          </a:p>
        </p:txBody>
      </p:sp>
      <p:sp>
        <p:nvSpPr>
          <p:cNvPr id="9" name="Slide Number Placeholder 8">
            <a:extLst>
              <a:ext uri="{FF2B5EF4-FFF2-40B4-BE49-F238E27FC236}">
                <a16:creationId xmlns:a16="http://schemas.microsoft.com/office/drawing/2014/main" id="{8FDB3096-2533-4341-A99F-EEC65BD6FF9B}"/>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185877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75D10-6467-4B24-856F-0942AC65DC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E7AA80-7348-40E8-89F8-02E870D7A745}"/>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C36FF8BE-F440-405B-9A13-57D64F1A0EE2}"/>
              </a:ext>
            </a:extLst>
          </p:cNvPr>
          <p:cNvSpPr>
            <a:spLocks noGrp="1"/>
          </p:cNvSpPr>
          <p:nvPr>
            <p:ph type="ftr" sz="quarter" idx="11"/>
          </p:nvPr>
        </p:nvSpPr>
        <p:spPr/>
        <p:txBody>
          <a:bodyPr/>
          <a:lstStyle/>
          <a:p>
            <a:r>
              <a:rPr lang="en-US"/>
              <a:t>Philadelphia Recovery Center</a:t>
            </a:r>
            <a:endParaRPr lang="en-US" dirty="0"/>
          </a:p>
        </p:txBody>
      </p:sp>
      <p:sp>
        <p:nvSpPr>
          <p:cNvPr id="5" name="Slide Number Placeholder 4">
            <a:extLst>
              <a:ext uri="{FF2B5EF4-FFF2-40B4-BE49-F238E27FC236}">
                <a16:creationId xmlns:a16="http://schemas.microsoft.com/office/drawing/2014/main" id="{A29C3919-9918-4F94-8CA6-74F852A8D261}"/>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2597874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6E5CE8-9E6E-4D2C-B4DB-3FBB12CFF865}"/>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9A0A48C-F844-489B-B427-76E82C60291A}"/>
              </a:ext>
            </a:extLst>
          </p:cNvPr>
          <p:cNvSpPr>
            <a:spLocks noGrp="1"/>
          </p:cNvSpPr>
          <p:nvPr>
            <p:ph type="ftr" sz="quarter" idx="11"/>
          </p:nvPr>
        </p:nvSpPr>
        <p:spPr/>
        <p:txBody>
          <a:bodyPr/>
          <a:lstStyle/>
          <a:p>
            <a:r>
              <a:rPr lang="en-US"/>
              <a:t>Philadelphia Recovery Center</a:t>
            </a:r>
            <a:endParaRPr lang="en-US" dirty="0"/>
          </a:p>
        </p:txBody>
      </p:sp>
      <p:sp>
        <p:nvSpPr>
          <p:cNvPr id="4" name="Slide Number Placeholder 3">
            <a:extLst>
              <a:ext uri="{FF2B5EF4-FFF2-40B4-BE49-F238E27FC236}">
                <a16:creationId xmlns:a16="http://schemas.microsoft.com/office/drawing/2014/main" id="{AB072817-B718-489C-8F78-62F608647D50}"/>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218941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CFBF-8C64-456E-80B3-52450E6699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E8898C-7F84-46FD-A3F4-8F658DFC93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26FE4B-2A59-4148-B869-E5E718E8A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52EA83-AB6B-4568-BF64-38FE099CAB1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78F48CD7-9588-4A7E-9C29-4FC0612923D2}"/>
              </a:ext>
            </a:extLst>
          </p:cNvPr>
          <p:cNvSpPr>
            <a:spLocks noGrp="1"/>
          </p:cNvSpPr>
          <p:nvPr>
            <p:ph type="ftr" sz="quarter" idx="11"/>
          </p:nvPr>
        </p:nvSpPr>
        <p:spPr/>
        <p:txBody>
          <a:bodyPr/>
          <a:lstStyle/>
          <a:p>
            <a:r>
              <a:rPr lang="en-US"/>
              <a:t>Philadelphia Recovery Center</a:t>
            </a:r>
            <a:endParaRPr lang="en-US" dirty="0"/>
          </a:p>
        </p:txBody>
      </p:sp>
      <p:sp>
        <p:nvSpPr>
          <p:cNvPr id="7" name="Slide Number Placeholder 6">
            <a:extLst>
              <a:ext uri="{FF2B5EF4-FFF2-40B4-BE49-F238E27FC236}">
                <a16:creationId xmlns:a16="http://schemas.microsoft.com/office/drawing/2014/main" id="{FD42E8A4-2211-47C6-B63E-686CACBD54D2}"/>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399192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665F-B3DC-46CA-B2DD-36F68B71EC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C30C6E-9D89-4A9B-8207-453F943E1C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087A220-B932-422A-883A-D17E9D2612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072D91-3974-4601-9325-E495C5FEB1BE}"/>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B3B0E04-D55F-49ED-9C66-9D90682C29B5}"/>
              </a:ext>
            </a:extLst>
          </p:cNvPr>
          <p:cNvSpPr>
            <a:spLocks noGrp="1"/>
          </p:cNvSpPr>
          <p:nvPr>
            <p:ph type="ftr" sz="quarter" idx="11"/>
          </p:nvPr>
        </p:nvSpPr>
        <p:spPr/>
        <p:txBody>
          <a:bodyPr/>
          <a:lstStyle/>
          <a:p>
            <a:r>
              <a:rPr lang="en-US"/>
              <a:t>Philadelphia Recovery Center</a:t>
            </a:r>
            <a:endParaRPr lang="en-US" dirty="0"/>
          </a:p>
        </p:txBody>
      </p:sp>
      <p:sp>
        <p:nvSpPr>
          <p:cNvPr id="7" name="Slide Number Placeholder 6">
            <a:extLst>
              <a:ext uri="{FF2B5EF4-FFF2-40B4-BE49-F238E27FC236}">
                <a16:creationId xmlns:a16="http://schemas.microsoft.com/office/drawing/2014/main" id="{8461170A-C75E-451F-BE25-8639C1D48AA7}"/>
              </a:ext>
            </a:extLst>
          </p:cNvPr>
          <p:cNvSpPr>
            <a:spLocks noGrp="1"/>
          </p:cNvSpPr>
          <p:nvPr>
            <p:ph type="sldNum" sz="quarter" idx="12"/>
          </p:nvPr>
        </p:nvSpPr>
        <p:spPr/>
        <p:txBody>
          <a:bodyPr/>
          <a:lstStyle/>
          <a:p>
            <a:fld id="{BC95CAA3-FD71-430B-8996-36DBD2965298}" type="slidenum">
              <a:rPr lang="en-US" smtClean="0"/>
              <a:t>‹#›</a:t>
            </a:fld>
            <a:endParaRPr lang="en-US" dirty="0"/>
          </a:p>
        </p:txBody>
      </p:sp>
    </p:spTree>
    <p:extLst>
      <p:ext uri="{BB962C8B-B14F-4D97-AF65-F5344CB8AC3E}">
        <p14:creationId xmlns:p14="http://schemas.microsoft.com/office/powerpoint/2010/main" val="33827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636972-915F-4C21-8838-9C961C559B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546F80-0347-4EAE-B3DC-7D09DF4DE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E05C2-5E03-4B74-8AF4-E6A2103E94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0EB53A99-3D2B-4959-8A0D-DD19CF743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Philadelphia Recovery Center</a:t>
            </a:r>
            <a:endParaRPr lang="en-US" dirty="0"/>
          </a:p>
        </p:txBody>
      </p:sp>
      <p:sp>
        <p:nvSpPr>
          <p:cNvPr id="6" name="Slide Number Placeholder 5">
            <a:extLst>
              <a:ext uri="{FF2B5EF4-FFF2-40B4-BE49-F238E27FC236}">
                <a16:creationId xmlns:a16="http://schemas.microsoft.com/office/drawing/2014/main" id="{F2A12E80-9809-4DA5-AC42-018E83CAAB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5CAA3-FD71-430B-8996-36DBD2965298}" type="slidenum">
              <a:rPr lang="en-US" smtClean="0"/>
              <a:t>‹#›</a:t>
            </a:fld>
            <a:endParaRPr lang="en-US" dirty="0"/>
          </a:p>
        </p:txBody>
      </p:sp>
    </p:spTree>
    <p:extLst>
      <p:ext uri="{BB962C8B-B14F-4D97-AF65-F5344CB8AC3E}">
        <p14:creationId xmlns:p14="http://schemas.microsoft.com/office/powerpoint/2010/main" val="1219707766"/>
      </p:ext>
    </p:extLst>
  </p:cSld>
  <p:clrMap bg1="lt1" tx1="dk1" bg2="lt2" tx2="dk2" accent1="accent1" accent2="accent2" accent3="accent3" accent4="accent4" accent5="accent5" accent6="accent6" hlink="hlink" folHlink="folHlink"/>
  <p:sldLayoutIdLst>
    <p:sldLayoutId id="2147483661" r:id="rId1"/>
    <p:sldLayoutId id="2147483678"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F1C9278-F4A5-46D1-8D56-AFE72313E264}"/>
              </a:ext>
            </a:extLst>
          </p:cNvPr>
          <p:cNvSpPr>
            <a:spLocks noGrp="1"/>
          </p:cNvSpPr>
          <p:nvPr>
            <p:ph type="ftr" sz="quarter" idx="11"/>
          </p:nvPr>
        </p:nvSpPr>
        <p:spPr/>
        <p:txBody>
          <a:bodyPr/>
          <a:lstStyle/>
          <a:p>
            <a:r>
              <a:rPr lang="en-US"/>
              <a:t>Philadelphia Recovery Center</a:t>
            </a:r>
            <a:endParaRPr lang="en-US" dirty="0"/>
          </a:p>
        </p:txBody>
      </p:sp>
      <p:sp>
        <p:nvSpPr>
          <p:cNvPr id="4" name="Slide Number Placeholder 3">
            <a:extLst>
              <a:ext uri="{FF2B5EF4-FFF2-40B4-BE49-F238E27FC236}">
                <a16:creationId xmlns:a16="http://schemas.microsoft.com/office/drawing/2014/main" id="{454588B1-EE42-4818-8657-1CD0880E3E81}"/>
              </a:ext>
            </a:extLst>
          </p:cNvPr>
          <p:cNvSpPr>
            <a:spLocks noGrp="1"/>
          </p:cNvSpPr>
          <p:nvPr>
            <p:ph type="sldNum" sz="quarter" idx="12"/>
          </p:nvPr>
        </p:nvSpPr>
        <p:spPr/>
        <p:txBody>
          <a:bodyPr/>
          <a:lstStyle/>
          <a:p>
            <a:fld id="{BC95CAA3-FD71-430B-8996-36DBD2965298}" type="slidenum">
              <a:rPr lang="en-US" smtClean="0"/>
              <a:pPr/>
              <a:t>1</a:t>
            </a:fld>
            <a:endParaRPr lang="en-US" dirty="0"/>
          </a:p>
        </p:txBody>
      </p:sp>
      <p:sp>
        <p:nvSpPr>
          <p:cNvPr id="5" name="Title 4">
            <a:extLst>
              <a:ext uri="{FF2B5EF4-FFF2-40B4-BE49-F238E27FC236}">
                <a16:creationId xmlns:a16="http://schemas.microsoft.com/office/drawing/2014/main" id="{90AF94DD-AF32-4D0F-BEEB-481475900E20}"/>
              </a:ext>
            </a:extLst>
          </p:cNvPr>
          <p:cNvSpPr>
            <a:spLocks noGrp="1"/>
          </p:cNvSpPr>
          <p:nvPr>
            <p:ph type="ctrTitle"/>
          </p:nvPr>
        </p:nvSpPr>
        <p:spPr>
          <a:xfrm>
            <a:off x="619125" y="418306"/>
            <a:ext cx="10953750" cy="387798"/>
          </a:xfrm>
        </p:spPr>
        <p:txBody>
          <a:bodyPr/>
          <a:lstStyle/>
          <a:p>
            <a:r>
              <a:rPr lang="en-US" dirty="0">
                <a:solidFill>
                  <a:schemeClr val="tx1">
                    <a:lumMod val="75000"/>
                    <a:lumOff val="25000"/>
                  </a:schemeClr>
                </a:solidFill>
                <a:latin typeface="Arial" panose="020B0604020202020204" pitchFamily="34" charset="0"/>
                <a:cs typeface="Arial" panose="020B0604020202020204" pitchFamily="34" charset="0"/>
              </a:rPr>
              <a:t>Context</a:t>
            </a:r>
            <a:endParaRPr lang="en-US" dirty="0"/>
          </a:p>
        </p:txBody>
      </p:sp>
      <p:sp>
        <p:nvSpPr>
          <p:cNvPr id="6" name="Rectangle 5">
            <a:extLst>
              <a:ext uri="{FF2B5EF4-FFF2-40B4-BE49-F238E27FC236}">
                <a16:creationId xmlns:a16="http://schemas.microsoft.com/office/drawing/2014/main" id="{A020AA46-1786-B34C-94D7-B1844F1D4AC7}"/>
              </a:ext>
            </a:extLst>
          </p:cNvPr>
          <p:cNvSpPr/>
          <p:nvPr/>
        </p:nvSpPr>
        <p:spPr>
          <a:xfrm>
            <a:off x="2852057" y="7815149"/>
            <a:ext cx="6096000" cy="21144250"/>
          </a:xfrm>
          <a:prstGeom prst="rect">
            <a:avLst/>
          </a:prstGeom>
        </p:spPr>
        <p:txBody>
          <a:bodyPr>
            <a:spAutoFit/>
          </a:bodyPr>
          <a:lstStyle/>
          <a:p>
            <a:pPr marL="114300" indent="0">
              <a:buNone/>
            </a:pPr>
            <a:r>
              <a:rPr lang="en-US" dirty="0"/>
              <a:t>The COVID-19 crisis is the greatest economic shock since the Great Depression, and it is landing hardest on our nation’s small businesses, the heart of local economies and community life. The pandemic has reminded us of the outsized role small businesses play in our economy, employing 47% of the U.S. workforce, generating two-thirds of new jobs, and serving as a critical path to economic self-sufficiency. But the pandemic has also revealed not only the fragility of many of these enterprises but profound deficiencies in how they are supported by federal policies, private practice, and local action.</a:t>
            </a:r>
          </a:p>
          <a:p>
            <a:pPr marL="114300" indent="0">
              <a:buNone/>
            </a:pPr>
            <a:r>
              <a:rPr lang="en-US" dirty="0"/>
              <a:t> </a:t>
            </a:r>
          </a:p>
          <a:p>
            <a:pPr marL="114300" indent="0">
              <a:buNone/>
            </a:pPr>
            <a:r>
              <a:rPr lang="en-US" dirty="0"/>
              <a:t>The COVID-19 crisis has devastated Main Street small businesses across America. Since February 2020, almost a quarter of all U.S. small businesses have closed at least temporarily. In the hardest hit sectors, like restaurants, hotels, and retail, the numbers are far higher. In September 2020, Yelp reported that for businesses on its platform, over half (60%) of closures were permanent. </a:t>
            </a:r>
            <a:r>
              <a:rPr lang="en-US" dirty="0" err="1"/>
              <a:t>Womply</a:t>
            </a:r>
            <a:r>
              <a:rPr lang="en-US" dirty="0"/>
              <a:t> has estimated that 185,000 small businesses — one in seven nationally — had shut down permanently by the end of August. Those closures have left millions of Americans out of work and transformed lively neighborhoods around the country into retail graveyards, in the process destroying the wealth built by many families over generations. </a:t>
            </a:r>
          </a:p>
          <a:p>
            <a:pPr marL="114300" indent="0">
              <a:buNone/>
            </a:pPr>
            <a:r>
              <a:rPr lang="en-US" i="1" dirty="0"/>
              <a:t> </a:t>
            </a:r>
            <a:endParaRPr lang="en-US" dirty="0"/>
          </a:p>
          <a:p>
            <a:pPr marL="114300" indent="0">
              <a:buNone/>
            </a:pPr>
            <a:r>
              <a:rPr lang="en-US" i="1" dirty="0"/>
              <a:t>The impacts for Black business owners have been catastrophic. </a:t>
            </a:r>
            <a:r>
              <a:rPr lang="en-US" dirty="0"/>
              <a:t>Because Black-owned firms tend to be smaller, operate with less capital and have less established banking relationships than their white-owned counterparts, they are also more likely to fold under economic pressure. The Federal Reserve of New York reported that from February to April of 2020 the number of active Black businesses declined by 41 percent. Due to well-documented issues in the distribution of federally-backed forgivable loans to Black businessowners through the Paycheck Protection Program in the spring, Black business closures are likely higher than this early number reports. This is a devastating blow for metro economies, the quality of life in neighborhoods around the country and for our nation’s growing racial wealth gap. </a:t>
            </a:r>
          </a:p>
          <a:p>
            <a:pPr marL="114300" indent="0">
              <a:buNone/>
            </a:pPr>
            <a:r>
              <a:rPr lang="en-US" dirty="0"/>
              <a:t> </a:t>
            </a:r>
          </a:p>
          <a:p>
            <a:pPr marL="114300" indent="0">
              <a:buNone/>
            </a:pPr>
            <a:r>
              <a:rPr lang="en-US" dirty="0"/>
              <a:t>America’s Black-owned businesses went into the Coronavirus pandemic in a much weaker spot than the country’s White-owned businesses. We document the baseline for Black-owned firms in the 100 largest metros and cities in America 2017, the most recent year for which federal data is available, in our Small Business Equity Toolkit [</a:t>
            </a:r>
            <a:r>
              <a:rPr lang="en-US" b="1" dirty="0"/>
              <a:t>link to site</a:t>
            </a:r>
            <a:r>
              <a:rPr lang="en-US" dirty="0"/>
              <a:t>]. Put bluntly, the picture isn’t pretty. In 45 years America has managed to create 100,000 new Black-owned  businesses with employees. During that time period we have added 3.7 million employer businesses overall. Our policies have fallen short, because our vision has fallen short. We have not properly understood  the disparities and have focused on the wrong metrics for success. We built the Small Business Equity Toolkit so local leaders could understand their local baseline for the number, density, revenues, and sector concentrations of Black owned businesses, and the significant gaps that exist between Black- and White-owned businesses. This will allow them to set an ambitious vision for an inclusive economy.</a:t>
            </a:r>
          </a:p>
          <a:p>
            <a:pPr marL="114300" indent="0">
              <a:buNone/>
            </a:pPr>
            <a:r>
              <a:rPr lang="en-US" b="1" dirty="0"/>
              <a:t> </a:t>
            </a:r>
            <a:endParaRPr lang="en-US" dirty="0"/>
          </a:p>
          <a:p>
            <a:pPr marL="114300" indent="0">
              <a:buNone/>
            </a:pPr>
            <a:r>
              <a:rPr lang="en-US" dirty="0"/>
              <a:t>An ambitious vision is necessary. It shows the massive opportunity to simultaneously grow our economy, transform our cities, and close America’s wealth gap.  Doing so requires more focused goals, more dedicated coordination and a more tenacious commitment  than we have had before.</a:t>
            </a:r>
            <a:r>
              <a:rPr lang="en-US" b="1" dirty="0"/>
              <a:t> </a:t>
            </a:r>
            <a:r>
              <a:rPr lang="en-US" dirty="0"/>
              <a:t>We are hopeful. President Biden has made racial equity a central commitment of his calls to Build Back Better from the pandemic. This document provides a metro-level playbook for Mayors, business leaders, civic leaders and other local luminaries to chart a course for an inclusive recovery. It provides a snapshot of where we were as a country prior to the pandemic, measures the tremendous economic opportunity of an inclusive recovery, highlights local best practices that are emerging to create an ecosystem approach and provides a clear set of actions to drive the inclusive recovery.</a:t>
            </a:r>
          </a:p>
        </p:txBody>
      </p:sp>
      <p:grpSp>
        <p:nvGrpSpPr>
          <p:cNvPr id="8" name="Group 7">
            <a:extLst>
              <a:ext uri="{FF2B5EF4-FFF2-40B4-BE49-F238E27FC236}">
                <a16:creationId xmlns:a16="http://schemas.microsoft.com/office/drawing/2014/main" id="{B3CBE752-2C41-8145-9FBE-82C5F9E3D699}"/>
              </a:ext>
            </a:extLst>
          </p:cNvPr>
          <p:cNvGrpSpPr/>
          <p:nvPr/>
        </p:nvGrpSpPr>
        <p:grpSpPr>
          <a:xfrm>
            <a:off x="619125" y="1057588"/>
            <a:ext cx="11137445" cy="5089681"/>
            <a:chOff x="619125" y="1057588"/>
            <a:chExt cx="11137445" cy="5089681"/>
          </a:xfrm>
        </p:grpSpPr>
        <p:sp>
          <p:nvSpPr>
            <p:cNvPr id="9" name="Freeform 8">
              <a:extLst>
                <a:ext uri="{FF2B5EF4-FFF2-40B4-BE49-F238E27FC236}">
                  <a16:creationId xmlns:a16="http://schemas.microsoft.com/office/drawing/2014/main" id="{2E058294-393F-324F-A9CB-43BD25767B36}"/>
                </a:ext>
              </a:extLst>
            </p:cNvPr>
            <p:cNvSpPr/>
            <p:nvPr/>
          </p:nvSpPr>
          <p:spPr>
            <a:xfrm>
              <a:off x="619125" y="1293748"/>
              <a:ext cx="11137445" cy="1436400"/>
            </a:xfrm>
            <a:custGeom>
              <a:avLst/>
              <a:gdLst>
                <a:gd name="connsiteX0" fmla="*/ 0 w 11137445"/>
                <a:gd name="connsiteY0" fmla="*/ 0 h 1436400"/>
                <a:gd name="connsiteX1" fmla="*/ 11137445 w 11137445"/>
                <a:gd name="connsiteY1" fmla="*/ 0 h 1436400"/>
                <a:gd name="connsiteX2" fmla="*/ 11137445 w 11137445"/>
                <a:gd name="connsiteY2" fmla="*/ 1436400 h 1436400"/>
                <a:gd name="connsiteX3" fmla="*/ 0 w 11137445"/>
                <a:gd name="connsiteY3" fmla="*/ 1436400 h 1436400"/>
                <a:gd name="connsiteX4" fmla="*/ 0 w 11137445"/>
                <a:gd name="connsiteY4" fmla="*/ 0 h 143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37445" h="1436400">
                  <a:moveTo>
                    <a:pt x="0" y="0"/>
                  </a:moveTo>
                  <a:lnTo>
                    <a:pt x="11137445" y="0"/>
                  </a:lnTo>
                  <a:lnTo>
                    <a:pt x="11137445" y="1436400"/>
                  </a:lnTo>
                  <a:lnTo>
                    <a:pt x="0" y="1436400"/>
                  </a:lnTo>
                  <a:lnTo>
                    <a:pt x="0" y="0"/>
                  </a:lnTo>
                  <a:close/>
                </a:path>
              </a:pathLst>
            </a:custGeom>
            <a:ln>
              <a:solidFill>
                <a:srgbClr val="BC313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4390" tIns="333248" rIns="86439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After a year of COVID and trillions of dollars in federal rescue packages, 10.1 million Americans remain unemployed and job growth is slowing.</a:t>
              </a:r>
            </a:p>
            <a:p>
              <a:pPr marL="171450" lvl="1" indent="-171450" defTabSz="711200">
                <a:lnSpc>
                  <a:spcPct val="90000"/>
                </a:lnSpc>
                <a:spcBef>
                  <a:spcPct val="0"/>
                </a:spcBef>
                <a:spcAft>
                  <a:spcPct val="15000"/>
                </a:spcAft>
                <a:buChar char="•"/>
              </a:pPr>
              <a:r>
                <a:rPr lang="en-US" sz="1600" kern="1200" dirty="0"/>
                <a:t>Small business has been devastated, with tens of thousands closing  - many </a:t>
              </a:r>
              <a:r>
                <a:rPr lang="en-US" sz="1600" dirty="0"/>
                <a:t>for good</a:t>
              </a:r>
              <a:r>
                <a:rPr lang="en-US" sz="1600" kern="1200" dirty="0"/>
                <a:t>.</a:t>
              </a:r>
            </a:p>
            <a:p>
              <a:pPr marL="171450" lvl="1" indent="-171450" algn="l" defTabSz="711200">
                <a:lnSpc>
                  <a:spcPct val="90000"/>
                </a:lnSpc>
                <a:spcBef>
                  <a:spcPct val="0"/>
                </a:spcBef>
                <a:spcAft>
                  <a:spcPct val="15000"/>
                </a:spcAft>
                <a:buChar char="•"/>
              </a:pPr>
              <a:r>
                <a:rPr lang="en-US" sz="1600" kern="1200" dirty="0"/>
                <a:t>Black &amp; Latino unemployment and business closures are more severe.</a:t>
              </a:r>
            </a:p>
          </p:txBody>
        </p:sp>
        <p:sp>
          <p:nvSpPr>
            <p:cNvPr id="10" name="Freeform 9">
              <a:extLst>
                <a:ext uri="{FF2B5EF4-FFF2-40B4-BE49-F238E27FC236}">
                  <a16:creationId xmlns:a16="http://schemas.microsoft.com/office/drawing/2014/main" id="{BDDEEAFC-2880-FF47-92B9-FBD5D1CDC17D}"/>
                </a:ext>
              </a:extLst>
            </p:cNvPr>
            <p:cNvSpPr/>
            <p:nvPr/>
          </p:nvSpPr>
          <p:spPr>
            <a:xfrm>
              <a:off x="1175997" y="1057588"/>
              <a:ext cx="7796212" cy="472320"/>
            </a:xfrm>
            <a:custGeom>
              <a:avLst/>
              <a:gdLst>
                <a:gd name="connsiteX0" fmla="*/ 0 w 7796212"/>
                <a:gd name="connsiteY0" fmla="*/ 78722 h 472320"/>
                <a:gd name="connsiteX1" fmla="*/ 78722 w 7796212"/>
                <a:gd name="connsiteY1" fmla="*/ 0 h 472320"/>
                <a:gd name="connsiteX2" fmla="*/ 7717490 w 7796212"/>
                <a:gd name="connsiteY2" fmla="*/ 0 h 472320"/>
                <a:gd name="connsiteX3" fmla="*/ 7796212 w 7796212"/>
                <a:gd name="connsiteY3" fmla="*/ 78722 h 472320"/>
                <a:gd name="connsiteX4" fmla="*/ 7796212 w 7796212"/>
                <a:gd name="connsiteY4" fmla="*/ 393598 h 472320"/>
                <a:gd name="connsiteX5" fmla="*/ 7717490 w 7796212"/>
                <a:gd name="connsiteY5" fmla="*/ 472320 h 472320"/>
                <a:gd name="connsiteX6" fmla="*/ 78722 w 7796212"/>
                <a:gd name="connsiteY6" fmla="*/ 472320 h 472320"/>
                <a:gd name="connsiteX7" fmla="*/ 0 w 7796212"/>
                <a:gd name="connsiteY7" fmla="*/ 393598 h 472320"/>
                <a:gd name="connsiteX8" fmla="*/ 0 w 7796212"/>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96212" h="472320">
                  <a:moveTo>
                    <a:pt x="0" y="78722"/>
                  </a:moveTo>
                  <a:cubicBezTo>
                    <a:pt x="0" y="35245"/>
                    <a:pt x="35245" y="0"/>
                    <a:pt x="78722" y="0"/>
                  </a:cubicBezTo>
                  <a:lnTo>
                    <a:pt x="7717490" y="0"/>
                  </a:lnTo>
                  <a:cubicBezTo>
                    <a:pt x="7760967" y="0"/>
                    <a:pt x="7796212" y="35245"/>
                    <a:pt x="7796212" y="78722"/>
                  </a:cubicBezTo>
                  <a:lnTo>
                    <a:pt x="7796212" y="393598"/>
                  </a:lnTo>
                  <a:cubicBezTo>
                    <a:pt x="7796212" y="437075"/>
                    <a:pt x="7760967" y="472320"/>
                    <a:pt x="7717490" y="472320"/>
                  </a:cubicBezTo>
                  <a:lnTo>
                    <a:pt x="78722" y="472320"/>
                  </a:lnTo>
                  <a:cubicBezTo>
                    <a:pt x="35245" y="472320"/>
                    <a:pt x="0" y="437075"/>
                    <a:pt x="0" y="393598"/>
                  </a:cubicBezTo>
                  <a:lnTo>
                    <a:pt x="0" y="78722"/>
                  </a:lnTo>
                  <a:close/>
                </a:path>
              </a:pathLst>
            </a:custGeom>
            <a:solidFill>
              <a:srgbClr val="1E366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735" tIns="23057" rIns="317735" bIns="23057" numCol="1" spcCol="1270" anchor="ctr" anchorCtr="0">
              <a:noAutofit/>
            </a:bodyPr>
            <a:lstStyle/>
            <a:p>
              <a:pPr marL="0" lvl="0" indent="0" algn="l" defTabSz="711200">
                <a:lnSpc>
                  <a:spcPct val="90000"/>
                </a:lnSpc>
                <a:spcBef>
                  <a:spcPct val="0"/>
                </a:spcBef>
                <a:spcAft>
                  <a:spcPct val="35000"/>
                </a:spcAft>
                <a:buNone/>
              </a:pPr>
              <a:r>
                <a:rPr lang="en-US" sz="1600" b="1" kern="1200" dirty="0"/>
                <a:t>Largest Economic Shock Since The Great Depression</a:t>
              </a:r>
            </a:p>
          </p:txBody>
        </p:sp>
        <p:sp>
          <p:nvSpPr>
            <p:cNvPr id="11" name="Freeform 10">
              <a:extLst>
                <a:ext uri="{FF2B5EF4-FFF2-40B4-BE49-F238E27FC236}">
                  <a16:creationId xmlns:a16="http://schemas.microsoft.com/office/drawing/2014/main" id="{405BCB6F-124B-3C4B-8BE4-0C48C708E15F}"/>
                </a:ext>
              </a:extLst>
            </p:cNvPr>
            <p:cNvSpPr/>
            <p:nvPr/>
          </p:nvSpPr>
          <p:spPr>
            <a:xfrm>
              <a:off x="619125" y="3052708"/>
              <a:ext cx="11137445" cy="1386000"/>
            </a:xfrm>
            <a:custGeom>
              <a:avLst/>
              <a:gdLst>
                <a:gd name="connsiteX0" fmla="*/ 0 w 11137445"/>
                <a:gd name="connsiteY0" fmla="*/ 0 h 1386000"/>
                <a:gd name="connsiteX1" fmla="*/ 11137445 w 11137445"/>
                <a:gd name="connsiteY1" fmla="*/ 0 h 1386000"/>
                <a:gd name="connsiteX2" fmla="*/ 11137445 w 11137445"/>
                <a:gd name="connsiteY2" fmla="*/ 1386000 h 1386000"/>
                <a:gd name="connsiteX3" fmla="*/ 0 w 11137445"/>
                <a:gd name="connsiteY3" fmla="*/ 1386000 h 1386000"/>
                <a:gd name="connsiteX4" fmla="*/ 0 w 11137445"/>
                <a:gd name="connsiteY4" fmla="*/ 0 h 138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37445" h="1386000">
                  <a:moveTo>
                    <a:pt x="0" y="0"/>
                  </a:moveTo>
                  <a:lnTo>
                    <a:pt x="11137445" y="0"/>
                  </a:lnTo>
                  <a:lnTo>
                    <a:pt x="11137445" y="1386000"/>
                  </a:lnTo>
                  <a:lnTo>
                    <a:pt x="0" y="1386000"/>
                  </a:lnTo>
                  <a:lnTo>
                    <a:pt x="0" y="0"/>
                  </a:lnTo>
                  <a:close/>
                </a:path>
              </a:pathLst>
            </a:custGeom>
            <a:ln>
              <a:solidFill>
                <a:srgbClr val="BC313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4390" tIns="333248" rIns="86439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The Biden Administration and narrow Democratic majorities in congress have vowed to spend trillions to ensure a swift and equitable rescue and recovery. </a:t>
              </a:r>
            </a:p>
            <a:p>
              <a:pPr marL="171450" lvl="1" indent="-171450" algn="l" defTabSz="711200">
                <a:lnSpc>
                  <a:spcPct val="90000"/>
                </a:lnSpc>
                <a:spcBef>
                  <a:spcPct val="0"/>
                </a:spcBef>
                <a:spcAft>
                  <a:spcPct val="15000"/>
                </a:spcAft>
                <a:buChar char="•"/>
              </a:pPr>
              <a:r>
                <a:rPr lang="en-US" sz="1600" kern="1200" dirty="0"/>
                <a:t>The Administration’s Build Back Better agenda entails a sweeping economic modernization plan with generation-defining potential. </a:t>
              </a:r>
            </a:p>
          </p:txBody>
        </p:sp>
        <p:sp>
          <p:nvSpPr>
            <p:cNvPr id="12" name="Freeform 11">
              <a:extLst>
                <a:ext uri="{FF2B5EF4-FFF2-40B4-BE49-F238E27FC236}">
                  <a16:creationId xmlns:a16="http://schemas.microsoft.com/office/drawing/2014/main" id="{BDCC0796-A1F9-EB47-9F49-721A6B28E27A}"/>
                </a:ext>
              </a:extLst>
            </p:cNvPr>
            <p:cNvSpPr/>
            <p:nvPr/>
          </p:nvSpPr>
          <p:spPr>
            <a:xfrm>
              <a:off x="1175997" y="2816548"/>
              <a:ext cx="7796212" cy="472320"/>
            </a:xfrm>
            <a:custGeom>
              <a:avLst/>
              <a:gdLst>
                <a:gd name="connsiteX0" fmla="*/ 0 w 7796212"/>
                <a:gd name="connsiteY0" fmla="*/ 78722 h 472320"/>
                <a:gd name="connsiteX1" fmla="*/ 78722 w 7796212"/>
                <a:gd name="connsiteY1" fmla="*/ 0 h 472320"/>
                <a:gd name="connsiteX2" fmla="*/ 7717490 w 7796212"/>
                <a:gd name="connsiteY2" fmla="*/ 0 h 472320"/>
                <a:gd name="connsiteX3" fmla="*/ 7796212 w 7796212"/>
                <a:gd name="connsiteY3" fmla="*/ 78722 h 472320"/>
                <a:gd name="connsiteX4" fmla="*/ 7796212 w 7796212"/>
                <a:gd name="connsiteY4" fmla="*/ 393598 h 472320"/>
                <a:gd name="connsiteX5" fmla="*/ 7717490 w 7796212"/>
                <a:gd name="connsiteY5" fmla="*/ 472320 h 472320"/>
                <a:gd name="connsiteX6" fmla="*/ 78722 w 7796212"/>
                <a:gd name="connsiteY6" fmla="*/ 472320 h 472320"/>
                <a:gd name="connsiteX7" fmla="*/ 0 w 7796212"/>
                <a:gd name="connsiteY7" fmla="*/ 393598 h 472320"/>
                <a:gd name="connsiteX8" fmla="*/ 0 w 7796212"/>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96212" h="472320">
                  <a:moveTo>
                    <a:pt x="0" y="78722"/>
                  </a:moveTo>
                  <a:cubicBezTo>
                    <a:pt x="0" y="35245"/>
                    <a:pt x="35245" y="0"/>
                    <a:pt x="78722" y="0"/>
                  </a:cubicBezTo>
                  <a:lnTo>
                    <a:pt x="7717490" y="0"/>
                  </a:lnTo>
                  <a:cubicBezTo>
                    <a:pt x="7760967" y="0"/>
                    <a:pt x="7796212" y="35245"/>
                    <a:pt x="7796212" y="78722"/>
                  </a:cubicBezTo>
                  <a:lnTo>
                    <a:pt x="7796212" y="393598"/>
                  </a:lnTo>
                  <a:cubicBezTo>
                    <a:pt x="7796212" y="437075"/>
                    <a:pt x="7760967" y="472320"/>
                    <a:pt x="7717490" y="472320"/>
                  </a:cubicBezTo>
                  <a:lnTo>
                    <a:pt x="78722" y="472320"/>
                  </a:lnTo>
                  <a:cubicBezTo>
                    <a:pt x="35245" y="472320"/>
                    <a:pt x="0" y="437075"/>
                    <a:pt x="0" y="393598"/>
                  </a:cubicBezTo>
                  <a:lnTo>
                    <a:pt x="0" y="78722"/>
                  </a:lnTo>
                  <a:close/>
                </a:path>
              </a:pathLst>
            </a:custGeom>
            <a:solidFill>
              <a:srgbClr val="1E366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735" tIns="23057" rIns="317735" bIns="23057" numCol="1" spcCol="1270" anchor="ctr" anchorCtr="0">
              <a:noAutofit/>
            </a:bodyPr>
            <a:lstStyle/>
            <a:p>
              <a:pPr marL="0" lvl="0" indent="0" algn="l" defTabSz="711200">
                <a:lnSpc>
                  <a:spcPct val="90000"/>
                </a:lnSpc>
                <a:spcBef>
                  <a:spcPct val="0"/>
                </a:spcBef>
                <a:spcAft>
                  <a:spcPct val="35000"/>
                </a:spcAft>
                <a:buNone/>
              </a:pPr>
              <a:r>
                <a:rPr lang="en-US" sz="1600" b="1" kern="1200" dirty="0"/>
                <a:t>Largest Economic Opportunity for Cities Since the New Deal</a:t>
              </a:r>
            </a:p>
          </p:txBody>
        </p:sp>
        <p:sp>
          <p:nvSpPr>
            <p:cNvPr id="13" name="Freeform 12">
              <a:extLst>
                <a:ext uri="{FF2B5EF4-FFF2-40B4-BE49-F238E27FC236}">
                  <a16:creationId xmlns:a16="http://schemas.microsoft.com/office/drawing/2014/main" id="{3E6DB2F4-AEFC-5143-BB30-5200DC5DCE33}"/>
                </a:ext>
              </a:extLst>
            </p:cNvPr>
            <p:cNvSpPr/>
            <p:nvPr/>
          </p:nvSpPr>
          <p:spPr>
            <a:xfrm>
              <a:off x="619125" y="4761269"/>
              <a:ext cx="11137445" cy="1386000"/>
            </a:xfrm>
            <a:custGeom>
              <a:avLst/>
              <a:gdLst>
                <a:gd name="connsiteX0" fmla="*/ 0 w 11137445"/>
                <a:gd name="connsiteY0" fmla="*/ 0 h 1386000"/>
                <a:gd name="connsiteX1" fmla="*/ 11137445 w 11137445"/>
                <a:gd name="connsiteY1" fmla="*/ 0 h 1386000"/>
                <a:gd name="connsiteX2" fmla="*/ 11137445 w 11137445"/>
                <a:gd name="connsiteY2" fmla="*/ 1386000 h 1386000"/>
                <a:gd name="connsiteX3" fmla="*/ 0 w 11137445"/>
                <a:gd name="connsiteY3" fmla="*/ 1386000 h 1386000"/>
                <a:gd name="connsiteX4" fmla="*/ 0 w 11137445"/>
                <a:gd name="connsiteY4" fmla="*/ 0 h 138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37445" h="1386000">
                  <a:moveTo>
                    <a:pt x="0" y="0"/>
                  </a:moveTo>
                  <a:lnTo>
                    <a:pt x="11137445" y="0"/>
                  </a:lnTo>
                  <a:lnTo>
                    <a:pt x="11137445" y="1386000"/>
                  </a:lnTo>
                  <a:lnTo>
                    <a:pt x="0" y="1386000"/>
                  </a:lnTo>
                  <a:lnTo>
                    <a:pt x="0" y="0"/>
                  </a:lnTo>
                  <a:close/>
                </a:path>
              </a:pathLst>
            </a:custGeom>
            <a:ln>
              <a:solidFill>
                <a:srgbClr val="BC313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4390" tIns="333248" rIns="86439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Cities will get a lot of money but it will be diffuse and uncoordinated. Leaders across cities must prepare to effectively receive and deploy federal investments in a way that leverage their unique strengths.</a:t>
              </a:r>
            </a:p>
            <a:p>
              <a:pPr marL="171450" lvl="1" indent="-171450" algn="l" defTabSz="711200">
                <a:lnSpc>
                  <a:spcPct val="90000"/>
                </a:lnSpc>
                <a:spcBef>
                  <a:spcPct val="0"/>
                </a:spcBef>
                <a:spcAft>
                  <a:spcPct val="15000"/>
                </a:spcAft>
                <a:buChar char="•"/>
              </a:pPr>
              <a:r>
                <a:rPr lang="en-US" sz="1600" kern="1200" dirty="0"/>
                <a:t>During The New Deal just over half of the population was urban, today it is well over 80%. A proportional COVID recovery is an urban recovery, but it must also be a coordinated recovery. </a:t>
              </a:r>
            </a:p>
          </p:txBody>
        </p:sp>
        <p:sp>
          <p:nvSpPr>
            <p:cNvPr id="14" name="Freeform 13">
              <a:extLst>
                <a:ext uri="{FF2B5EF4-FFF2-40B4-BE49-F238E27FC236}">
                  <a16:creationId xmlns:a16="http://schemas.microsoft.com/office/drawing/2014/main" id="{8148216A-E626-5A47-9D6D-E390A555A42A}"/>
                </a:ext>
              </a:extLst>
            </p:cNvPr>
            <p:cNvSpPr/>
            <p:nvPr/>
          </p:nvSpPr>
          <p:spPr>
            <a:xfrm>
              <a:off x="1175997" y="4525109"/>
              <a:ext cx="7796212" cy="472320"/>
            </a:xfrm>
            <a:custGeom>
              <a:avLst/>
              <a:gdLst>
                <a:gd name="connsiteX0" fmla="*/ 0 w 7796212"/>
                <a:gd name="connsiteY0" fmla="*/ 78722 h 472320"/>
                <a:gd name="connsiteX1" fmla="*/ 78722 w 7796212"/>
                <a:gd name="connsiteY1" fmla="*/ 0 h 472320"/>
                <a:gd name="connsiteX2" fmla="*/ 7717490 w 7796212"/>
                <a:gd name="connsiteY2" fmla="*/ 0 h 472320"/>
                <a:gd name="connsiteX3" fmla="*/ 7796212 w 7796212"/>
                <a:gd name="connsiteY3" fmla="*/ 78722 h 472320"/>
                <a:gd name="connsiteX4" fmla="*/ 7796212 w 7796212"/>
                <a:gd name="connsiteY4" fmla="*/ 393598 h 472320"/>
                <a:gd name="connsiteX5" fmla="*/ 7717490 w 7796212"/>
                <a:gd name="connsiteY5" fmla="*/ 472320 h 472320"/>
                <a:gd name="connsiteX6" fmla="*/ 78722 w 7796212"/>
                <a:gd name="connsiteY6" fmla="*/ 472320 h 472320"/>
                <a:gd name="connsiteX7" fmla="*/ 0 w 7796212"/>
                <a:gd name="connsiteY7" fmla="*/ 393598 h 472320"/>
                <a:gd name="connsiteX8" fmla="*/ 0 w 7796212"/>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96212" h="472320">
                  <a:moveTo>
                    <a:pt x="0" y="78722"/>
                  </a:moveTo>
                  <a:cubicBezTo>
                    <a:pt x="0" y="35245"/>
                    <a:pt x="35245" y="0"/>
                    <a:pt x="78722" y="0"/>
                  </a:cubicBezTo>
                  <a:lnTo>
                    <a:pt x="7717490" y="0"/>
                  </a:lnTo>
                  <a:cubicBezTo>
                    <a:pt x="7760967" y="0"/>
                    <a:pt x="7796212" y="35245"/>
                    <a:pt x="7796212" y="78722"/>
                  </a:cubicBezTo>
                  <a:lnTo>
                    <a:pt x="7796212" y="393598"/>
                  </a:lnTo>
                  <a:cubicBezTo>
                    <a:pt x="7796212" y="437075"/>
                    <a:pt x="7760967" y="472320"/>
                    <a:pt x="7717490" y="472320"/>
                  </a:cubicBezTo>
                  <a:lnTo>
                    <a:pt x="78722" y="472320"/>
                  </a:lnTo>
                  <a:cubicBezTo>
                    <a:pt x="35245" y="472320"/>
                    <a:pt x="0" y="437075"/>
                    <a:pt x="0" y="393598"/>
                  </a:cubicBezTo>
                  <a:lnTo>
                    <a:pt x="0" y="78722"/>
                  </a:lnTo>
                  <a:close/>
                </a:path>
              </a:pathLst>
            </a:custGeom>
            <a:solidFill>
              <a:srgbClr val="1E366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735" tIns="23057" rIns="317735" bIns="23057" numCol="1" spcCol="1270" anchor="ctr" anchorCtr="0">
              <a:noAutofit/>
            </a:bodyPr>
            <a:lstStyle/>
            <a:p>
              <a:pPr marL="0" lvl="0" indent="0" algn="l" defTabSz="711200">
                <a:lnSpc>
                  <a:spcPct val="90000"/>
                </a:lnSpc>
                <a:spcBef>
                  <a:spcPct val="0"/>
                </a:spcBef>
                <a:spcAft>
                  <a:spcPct val="35000"/>
                </a:spcAft>
                <a:buNone/>
              </a:pPr>
              <a:r>
                <a:rPr lang="en-US" sz="1600" b="1" kern="1200" dirty="0"/>
                <a:t>To Lead, Cities Must Coordinate</a:t>
              </a:r>
            </a:p>
          </p:txBody>
        </p:sp>
      </p:grpSp>
    </p:spTree>
    <p:extLst>
      <p:ext uri="{BB962C8B-B14F-4D97-AF65-F5344CB8AC3E}">
        <p14:creationId xmlns:p14="http://schemas.microsoft.com/office/powerpoint/2010/main" val="289804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496724" y="244811"/>
            <a:ext cx="11534329" cy="742559"/>
          </a:xfrm>
          <a:prstGeom prst="rect">
            <a:avLst/>
          </a:prstGeom>
        </p:spPr>
        <p:txBody>
          <a:bodyPr vert="horz" lIns="91440" tIns="45720" rIns="91440" bIns="45720" rtlCol="0" anchor="ctr">
            <a:normAutofit/>
          </a:bodyPr>
          <a:lstStyle/>
          <a:p>
            <a:pPr lvl="0">
              <a:lnSpc>
                <a:spcPct val="90000"/>
              </a:lnSpc>
              <a:spcBef>
                <a:spcPct val="0"/>
              </a:spcBef>
              <a:defRPr/>
            </a:pPr>
            <a:r>
              <a:rPr kumimoji="0" lang="en-US" sz="40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mj-ea"/>
                <a:cs typeface="Arial" panose="020B0604020202020204" pitchFamily="34" charset="0"/>
              </a:rPr>
              <a:t>I. Next Steps For </a:t>
            </a:r>
            <a:r>
              <a:rPr kumimoji="0" lang="en-US" sz="4000" b="1" i="0" u="none" strike="noStrike" kern="1200" cap="none" spc="0" normalizeH="0" baseline="0" noProof="0" dirty="0">
                <a:ln>
                  <a:noFill/>
                </a:ln>
                <a:solidFill>
                  <a:srgbClr val="BC3134"/>
                </a:solidFill>
                <a:effectLst/>
                <a:uLnTx/>
                <a:uFillTx/>
                <a:latin typeface="Arial" panose="020B0604020202020204" pitchFamily="34" charset="0"/>
                <a:ea typeface="+mj-ea"/>
                <a:cs typeface="Arial" panose="020B0604020202020204" pitchFamily="34" charset="0"/>
              </a:rPr>
              <a:t>Establishing Priorities</a:t>
            </a:r>
          </a:p>
        </p:txBody>
      </p:sp>
      <p:sp>
        <p:nvSpPr>
          <p:cNvPr id="5" name="Rectangle 4">
            <a:extLst>
              <a:ext uri="{FF2B5EF4-FFF2-40B4-BE49-F238E27FC236}">
                <a16:creationId xmlns:a16="http://schemas.microsoft.com/office/drawing/2014/main" id="{D5E682D7-73EC-1348-9564-C7CE778E3DC3}"/>
              </a:ext>
            </a:extLst>
          </p:cNvPr>
          <p:cNvSpPr/>
          <p:nvPr/>
        </p:nvSpPr>
        <p:spPr>
          <a:xfrm>
            <a:off x="619126" y="1020583"/>
            <a:ext cx="10755745" cy="646331"/>
          </a:xfrm>
          <a:prstGeom prst="rect">
            <a:avLst/>
          </a:prstGeom>
          <a:noFill/>
        </p:spPr>
        <p:txBody>
          <a:bodyPr wrap="square" anchor="ctr">
            <a:spAutoFit/>
          </a:bodyPr>
          <a:lstStyle/>
          <a:p>
            <a:pPr>
              <a:spcAft>
                <a:spcPts val="1200"/>
              </a:spcAft>
            </a:pPr>
            <a:r>
              <a:rPr lang="en-US" i="1" dirty="0">
                <a:latin typeface="Arial" panose="020B0604020202020204" pitchFamily="34" charset="0"/>
                <a:cs typeface="Arial" panose="020B0604020202020204" pitchFamily="34" charset="0"/>
              </a:rPr>
              <a:t>Many metros are poised to leverage the new flow of Federal investments -- if they organize internally to prepare for the coming funds. </a:t>
            </a:r>
          </a:p>
        </p:txBody>
      </p:sp>
      <p:sp>
        <p:nvSpPr>
          <p:cNvPr id="6" name="Rectangle 5">
            <a:extLst>
              <a:ext uri="{FF2B5EF4-FFF2-40B4-BE49-F238E27FC236}">
                <a16:creationId xmlns:a16="http://schemas.microsoft.com/office/drawing/2014/main" id="{351CD268-41B4-5344-BC34-3E10EE0A1E17}"/>
              </a:ext>
            </a:extLst>
          </p:cNvPr>
          <p:cNvSpPr/>
          <p:nvPr/>
        </p:nvSpPr>
        <p:spPr>
          <a:xfrm>
            <a:off x="619126" y="1948226"/>
            <a:ext cx="5616029" cy="3554819"/>
          </a:xfrm>
          <a:prstGeom prst="rect">
            <a:avLst/>
          </a:prstGeom>
        </p:spPr>
        <p:txBody>
          <a:bodyPr wrap="square">
            <a:spAutoFit/>
          </a:bodyPr>
          <a:lstStyle/>
          <a:p>
            <a:pPr marL="285750" indent="-285750">
              <a:spcAft>
                <a:spcPts val="1800"/>
              </a:spcAft>
              <a:buFont typeface="Arial" panose="020B0604020202020204" pitchFamily="34" charset="0"/>
              <a:buChar char="•"/>
              <a:defRPr/>
            </a:pPr>
            <a:r>
              <a:rPr lang="en-US" sz="2000" dirty="0">
                <a:latin typeface="Arial" panose="020B0604020202020204" pitchFamily="34" charset="0"/>
              </a:rPr>
              <a:t>Declare metro plans and priorities</a:t>
            </a:r>
          </a:p>
          <a:p>
            <a:pPr marL="285750" indent="-285750">
              <a:spcAft>
                <a:spcPts val="1800"/>
              </a:spcAft>
              <a:buFont typeface="Arial" panose="020B0604020202020204" pitchFamily="34" charset="0"/>
              <a:buChar char="•"/>
              <a:defRPr/>
            </a:pPr>
            <a:r>
              <a:rPr lang="en-US" sz="2000" dirty="0">
                <a:latin typeface="Arial" panose="020B0604020202020204" pitchFamily="34" charset="0"/>
              </a:rPr>
              <a:t>Align local priorities with the key local actors, and the form and timing of federal resources</a:t>
            </a:r>
          </a:p>
          <a:p>
            <a:pPr marL="285750" indent="-285750">
              <a:spcAft>
                <a:spcPts val="1800"/>
              </a:spcAft>
              <a:buFont typeface="Arial" panose="020B0604020202020204" pitchFamily="34" charset="0"/>
              <a:buChar char="•"/>
              <a:defRPr/>
            </a:pPr>
            <a:r>
              <a:rPr lang="en-US" sz="2000" dirty="0">
                <a:latin typeface="Arial" panose="020B0604020202020204" pitchFamily="34" charset="0"/>
              </a:rPr>
              <a:t>Focus on projects that leveraging federal resources with local capacity building investments</a:t>
            </a:r>
          </a:p>
          <a:p>
            <a:pPr marL="285750" indent="-285750">
              <a:spcAft>
                <a:spcPts val="1800"/>
              </a:spcAft>
              <a:buFont typeface="Arial" panose="020B0604020202020204" pitchFamily="34" charset="0"/>
              <a:buChar char="•"/>
              <a:defRPr/>
            </a:pPr>
            <a:r>
              <a:rPr lang="en-US" sz="2000" dirty="0">
                <a:latin typeface="Arial" panose="020B0604020202020204" pitchFamily="34" charset="0"/>
              </a:rPr>
              <a:t>Build a </a:t>
            </a:r>
            <a:r>
              <a:rPr lang="en-US" sz="2000" b="1" dirty="0">
                <a:latin typeface="Arial" panose="020B0604020202020204" pitchFamily="34" charset="0"/>
              </a:rPr>
              <a:t>priority projects pitch deck </a:t>
            </a:r>
            <a:r>
              <a:rPr lang="en-US" sz="2000" dirty="0">
                <a:latin typeface="Arial" panose="020B0604020202020204" pitchFamily="34" charset="0"/>
              </a:rPr>
              <a:t>modeled off of Amazon HQ2 that connects local planning and federal advocacy efforts</a:t>
            </a:r>
          </a:p>
        </p:txBody>
      </p:sp>
      <p:grpSp>
        <p:nvGrpSpPr>
          <p:cNvPr id="50" name="Group 49">
            <a:extLst>
              <a:ext uri="{FF2B5EF4-FFF2-40B4-BE49-F238E27FC236}">
                <a16:creationId xmlns:a16="http://schemas.microsoft.com/office/drawing/2014/main" id="{A3744F82-C8B4-7548-969A-3C974548EF5D}"/>
              </a:ext>
            </a:extLst>
          </p:cNvPr>
          <p:cNvGrpSpPr>
            <a:grpSpLocks noChangeAspect="1"/>
          </p:cNvGrpSpPr>
          <p:nvPr/>
        </p:nvGrpSpPr>
        <p:grpSpPr>
          <a:xfrm>
            <a:off x="7055702" y="1852742"/>
            <a:ext cx="4319169" cy="4308220"/>
            <a:chOff x="7347251" y="2131474"/>
            <a:chExt cx="3518324" cy="3509405"/>
          </a:xfrm>
        </p:grpSpPr>
        <p:sp>
          <p:nvSpPr>
            <p:cNvPr id="48" name="Rectangle 47">
              <a:extLst>
                <a:ext uri="{FF2B5EF4-FFF2-40B4-BE49-F238E27FC236}">
                  <a16:creationId xmlns:a16="http://schemas.microsoft.com/office/drawing/2014/main" id="{F8F404FD-27D3-6544-84DE-3351C222C409}"/>
                </a:ext>
              </a:extLst>
            </p:cNvPr>
            <p:cNvSpPr/>
            <p:nvPr/>
          </p:nvSpPr>
          <p:spPr>
            <a:xfrm rot="1464686">
              <a:off x="8459332" y="2948482"/>
              <a:ext cx="1417836" cy="485219"/>
            </a:xfrm>
            <a:prstGeom prst="rect">
              <a:avLst/>
            </a:prstGeom>
            <a:solidFill>
              <a:srgbClr val="BC3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910E5379-C650-7F4A-BAC2-BC99CBDE6CF0}"/>
                </a:ext>
              </a:extLst>
            </p:cNvPr>
            <p:cNvSpPr/>
            <p:nvPr/>
          </p:nvSpPr>
          <p:spPr>
            <a:xfrm rot="15961906">
              <a:off x="7319571" y="3684689"/>
              <a:ext cx="1417836" cy="485219"/>
            </a:xfrm>
            <a:prstGeom prst="rect">
              <a:avLst/>
            </a:prstGeom>
            <a:solidFill>
              <a:srgbClr val="BC3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E8424CD3-F5E5-5741-9D5D-7367BE14C442}"/>
                </a:ext>
              </a:extLst>
            </p:cNvPr>
            <p:cNvSpPr/>
            <p:nvPr/>
          </p:nvSpPr>
          <p:spPr>
            <a:xfrm rot="20136613">
              <a:off x="8556214" y="4232834"/>
              <a:ext cx="1417836" cy="485219"/>
            </a:xfrm>
            <a:prstGeom prst="rect">
              <a:avLst/>
            </a:prstGeom>
            <a:solidFill>
              <a:srgbClr val="BC31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67AE986-72BB-F343-9FF2-4DC1F017A9F9}"/>
                </a:ext>
              </a:extLst>
            </p:cNvPr>
            <p:cNvSpPr/>
            <p:nvPr/>
          </p:nvSpPr>
          <p:spPr>
            <a:xfrm>
              <a:off x="7347252" y="2131474"/>
              <a:ext cx="1582057" cy="1582057"/>
            </a:xfrm>
            <a:prstGeom prst="ellipse">
              <a:avLst/>
            </a:prstGeom>
            <a:solidFill>
              <a:srgbClr val="1E3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badi MT Condensed Light" panose="020B0306030101010103" pitchFamily="34" charset="77"/>
                <a:cs typeface="Arial" panose="020B0604020202020204" pitchFamily="34" charset="0"/>
              </a:endParaRPr>
            </a:p>
          </p:txBody>
        </p:sp>
        <p:sp>
          <p:nvSpPr>
            <p:cNvPr id="34" name="Oval 33">
              <a:extLst>
                <a:ext uri="{FF2B5EF4-FFF2-40B4-BE49-F238E27FC236}">
                  <a16:creationId xmlns:a16="http://schemas.microsoft.com/office/drawing/2014/main" id="{9C9730A4-0FAB-0C4C-BD9F-81CA7043B4ED}"/>
                </a:ext>
              </a:extLst>
            </p:cNvPr>
            <p:cNvSpPr/>
            <p:nvPr/>
          </p:nvSpPr>
          <p:spPr>
            <a:xfrm>
              <a:off x="7347251" y="4058822"/>
              <a:ext cx="1582057" cy="1582057"/>
            </a:xfrm>
            <a:prstGeom prst="ellipse">
              <a:avLst/>
            </a:prstGeom>
            <a:solidFill>
              <a:srgbClr val="1E3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badi MT Condensed Light" panose="020B0306030101010103" pitchFamily="34" charset="77"/>
                <a:cs typeface="Arial" panose="020B0604020202020204" pitchFamily="34" charset="0"/>
              </a:endParaRPr>
            </a:p>
          </p:txBody>
        </p:sp>
        <p:sp>
          <p:nvSpPr>
            <p:cNvPr id="35" name="Oval 34">
              <a:extLst>
                <a:ext uri="{FF2B5EF4-FFF2-40B4-BE49-F238E27FC236}">
                  <a16:creationId xmlns:a16="http://schemas.microsoft.com/office/drawing/2014/main" id="{978AC5F9-F106-3C4C-80CA-D402CBC54C4C}"/>
                </a:ext>
              </a:extLst>
            </p:cNvPr>
            <p:cNvSpPr/>
            <p:nvPr/>
          </p:nvSpPr>
          <p:spPr>
            <a:xfrm>
              <a:off x="9283518" y="3076391"/>
              <a:ext cx="1582057" cy="1582057"/>
            </a:xfrm>
            <a:prstGeom prst="ellipse">
              <a:avLst/>
            </a:prstGeom>
            <a:solidFill>
              <a:srgbClr val="1E3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badi MT Condensed Light" panose="020B0306030101010103" pitchFamily="34" charset="77"/>
                <a:cs typeface="Arial" panose="020B0604020202020204" pitchFamily="34" charset="0"/>
              </a:endParaRPr>
            </a:p>
          </p:txBody>
        </p:sp>
        <p:pic>
          <p:nvPicPr>
            <p:cNvPr id="43" name="Graphic 42">
              <a:extLst>
                <a:ext uri="{FF2B5EF4-FFF2-40B4-BE49-F238E27FC236}">
                  <a16:creationId xmlns:a16="http://schemas.microsoft.com/office/drawing/2014/main" id="{36E7B7DD-98C7-8541-92E1-4130A00CDA89}"/>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7447601" y="2150393"/>
              <a:ext cx="1381355" cy="1381355"/>
            </a:xfrm>
            <a:prstGeom prst="rect">
              <a:avLst/>
            </a:prstGeom>
          </p:spPr>
        </p:pic>
        <p:pic>
          <p:nvPicPr>
            <p:cNvPr id="45" name="Graphic 44">
              <a:extLst>
                <a:ext uri="{FF2B5EF4-FFF2-40B4-BE49-F238E27FC236}">
                  <a16:creationId xmlns:a16="http://schemas.microsoft.com/office/drawing/2014/main" id="{13B5D6B0-F41C-B246-91BD-B52D23D48FF7}"/>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7515366" y="4168946"/>
              <a:ext cx="1226237" cy="1226237"/>
            </a:xfrm>
            <a:prstGeom prst="rect">
              <a:avLst/>
            </a:prstGeom>
          </p:spPr>
        </p:pic>
      </p:grpSp>
      <p:pic>
        <p:nvPicPr>
          <p:cNvPr id="3" name="Graphic 2" descr="Cheers outline">
            <a:extLst>
              <a:ext uri="{FF2B5EF4-FFF2-40B4-BE49-F238E27FC236}">
                <a16:creationId xmlns:a16="http://schemas.microsoft.com/office/drawing/2014/main" id="{340F60CF-2C49-0F4A-AFE1-707E5FDC696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38366" y="3247122"/>
            <a:ext cx="1473406" cy="1473406"/>
          </a:xfrm>
          <a:prstGeom prst="rect">
            <a:avLst/>
          </a:prstGeom>
        </p:spPr>
      </p:pic>
      <p:sp>
        <p:nvSpPr>
          <p:cNvPr id="17" name="Footer Placeholder 4">
            <a:extLst>
              <a:ext uri="{FF2B5EF4-FFF2-40B4-BE49-F238E27FC236}">
                <a16:creationId xmlns:a16="http://schemas.microsoft.com/office/drawing/2014/main" id="{E6471AC4-653E-674D-8D56-2E9D655F8629}"/>
              </a:ext>
            </a:extLst>
          </p:cNvPr>
          <p:cNvSpPr>
            <a:spLocks noGrp="1"/>
          </p:cNvSpPr>
          <p:nvPr>
            <p:ph type="ftr" sz="quarter" idx="11"/>
          </p:nvPr>
        </p:nvSpPr>
        <p:spPr>
          <a:xfrm>
            <a:off x="1219481" y="6457948"/>
            <a:ext cx="5616029" cy="230187"/>
          </a:xfrm>
        </p:spPr>
        <p:txBody>
          <a:bodyPr lIns="0" tIns="0" rIns="0" bIns="0"/>
          <a:lstStyle>
            <a:lvl1pPr algn="l">
              <a:defRPr sz="1000"/>
            </a:lvl1pPr>
          </a:lstStyle>
          <a:p>
            <a:pPr lvl="0">
              <a:defRPr/>
            </a:pPr>
            <a:r>
              <a:rPr lang="en-US" dirty="0">
                <a:solidFill>
                  <a:prstClr val="black">
                    <a:tint val="75000"/>
                  </a:prstClr>
                </a:solidFill>
              </a:rPr>
              <a:t>Philadelphia Recovery Center</a:t>
            </a:r>
          </a:p>
        </p:txBody>
      </p:sp>
      <p:sp>
        <p:nvSpPr>
          <p:cNvPr id="2" name="Slide Number Placeholder 1">
            <a:extLst>
              <a:ext uri="{FF2B5EF4-FFF2-40B4-BE49-F238E27FC236}">
                <a16:creationId xmlns:a16="http://schemas.microsoft.com/office/drawing/2014/main" id="{7751886A-85A5-2448-BE5E-3F10D9E05D66}"/>
              </a:ext>
            </a:extLst>
          </p:cNvPr>
          <p:cNvSpPr>
            <a:spLocks noGrp="1"/>
          </p:cNvSpPr>
          <p:nvPr>
            <p:ph type="sldNum" sz="quarter" idx="12"/>
          </p:nvPr>
        </p:nvSpPr>
        <p:spPr/>
        <p:txBody>
          <a:bodyPr/>
          <a:lstStyle/>
          <a:p>
            <a:fld id="{BC95CAA3-FD71-430B-8996-36DBD2965298}" type="slidenum">
              <a:rPr lang="en-US" smtClean="0"/>
              <a:pPr/>
              <a:t>2</a:t>
            </a:fld>
            <a:endParaRPr lang="en-US" dirty="0"/>
          </a:p>
        </p:txBody>
      </p:sp>
    </p:spTree>
    <p:extLst>
      <p:ext uri="{BB962C8B-B14F-4D97-AF65-F5344CB8AC3E}">
        <p14:creationId xmlns:p14="http://schemas.microsoft.com/office/powerpoint/2010/main" val="153944559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3">
      <a:majorFont>
        <a:latin typeface="Georgia"/>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195BC"/>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1">
              <a:lumMod val="8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8B5DE14AAC4DB3FAD6468FF34C3C" ma:contentTypeVersion="12" ma:contentTypeDescription="Create a new document." ma:contentTypeScope="" ma:versionID="e747ea5ddcf3bc5ba084fb3b3d95b903">
  <xsd:schema xmlns:xsd="http://www.w3.org/2001/XMLSchema" xmlns:xs="http://www.w3.org/2001/XMLSchema" xmlns:p="http://schemas.microsoft.com/office/2006/metadata/properties" xmlns:ns2="610bd5a8-85e1-4781-99a7-b957eaa29ee4" xmlns:ns3="ffe3c23d-76f0-4ee7-8581-83cf32501e09" targetNamespace="http://schemas.microsoft.com/office/2006/metadata/properties" ma:root="true" ma:fieldsID="456a0f9922ac32067b7a702ea4a71f45" ns2:_="" ns3:_="">
    <xsd:import namespace="610bd5a8-85e1-4781-99a7-b957eaa29ee4"/>
    <xsd:import namespace="ffe3c23d-76f0-4ee7-8581-83cf32501e0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bd5a8-85e1-4781-99a7-b957eaa29e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e3c23d-76f0-4ee7-8581-83cf32501e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2105FA-6CA1-4078-A57E-4C26F3D7A117}">
  <ds:schemaRefs>
    <ds:schemaRef ds:uri="http://schemas.microsoft.com/sharepoint/v3/contenttype/forms"/>
  </ds:schemaRefs>
</ds:datastoreItem>
</file>

<file path=customXml/itemProps2.xml><?xml version="1.0" encoding="utf-8"?>
<ds:datastoreItem xmlns:ds="http://schemas.openxmlformats.org/officeDocument/2006/customXml" ds:itemID="{29EF8327-5ECE-495B-92B9-293C181CE28C}">
  <ds:schemaRefs>
    <ds:schemaRef ds:uri="http://schemas.microsoft.com/office/2006/documentManagement/types"/>
    <ds:schemaRef ds:uri="http://purl.org/dc/terms/"/>
    <ds:schemaRef ds:uri="http://schemas.microsoft.com/office/2006/metadata/properties"/>
    <ds:schemaRef ds:uri="http://purl.org/dc/dcmitype/"/>
    <ds:schemaRef ds:uri="2c5983c8-1670-47da-83f7-79ae6a927ad4"/>
    <ds:schemaRef ds:uri="http://schemas.microsoft.com/office/infopath/2007/PartnerControls"/>
    <ds:schemaRef ds:uri="http://schemas.openxmlformats.org/package/2006/metadata/core-properties"/>
    <ds:schemaRef ds:uri="d42e547d-dfc3-454a-9519-99b675a40fec"/>
    <ds:schemaRef ds:uri="http://www.w3.org/XML/1998/namespace"/>
    <ds:schemaRef ds:uri="http://purl.org/dc/elements/1.1/"/>
  </ds:schemaRefs>
</ds:datastoreItem>
</file>

<file path=customXml/itemProps3.xml><?xml version="1.0" encoding="utf-8"?>
<ds:datastoreItem xmlns:ds="http://schemas.openxmlformats.org/officeDocument/2006/customXml" ds:itemID="{8C75492D-2A11-47A4-916D-8B1256D32DFD}"/>
</file>

<file path=docProps/app.xml><?xml version="1.0" encoding="utf-8"?>
<Properties xmlns="http://schemas.openxmlformats.org/officeDocument/2006/extended-properties" xmlns:vt="http://schemas.openxmlformats.org/officeDocument/2006/docPropsVTypes">
  <TotalTime>11904</TotalTime>
  <Words>991</Words>
  <Application>Microsoft Office PowerPoint</Application>
  <PresentationFormat>Widescreen</PresentationFormat>
  <Paragraphs>30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Abadi MT Condensed Light</vt:lpstr>
      <vt:lpstr>Arial</vt:lpstr>
      <vt:lpstr>Calibri</vt:lpstr>
      <vt:lpstr>Georgia</vt:lpstr>
      <vt:lpstr>Segoe UI Light</vt:lpstr>
      <vt:lpstr>1_Office Theme</vt:lpstr>
      <vt:lpstr>Context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Garry Kishbaugh</dc:creator>
  <cp:lastModifiedBy>Mary Tredway</cp:lastModifiedBy>
  <cp:revision>234</cp:revision>
  <dcterms:created xsi:type="dcterms:W3CDTF">2020-12-06T21:10:00Z</dcterms:created>
  <dcterms:modified xsi:type="dcterms:W3CDTF">2021-03-04T16:18:19Z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0x01010079F18B5DE14AAC4DB3FAD6468FF34C3C</vt:lpwstr>
  </property>
</Properties>
</file>