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6" r:id="rId4"/>
    <p:sldId id="269" r:id="rId5"/>
    <p:sldId id="271" r:id="rId6"/>
    <p:sldId id="277" r:id="rId7"/>
    <p:sldId id="278" r:id="rId8"/>
    <p:sldId id="280" r:id="rId9"/>
    <p:sldId id="281" r:id="rId10"/>
    <p:sldId id="282" r:id="rId11"/>
    <p:sldId id="27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3"/>
    <a:srgbClr val="05204A"/>
    <a:srgbClr val="3E92CC"/>
    <a:srgbClr val="68BD5D"/>
    <a:srgbClr val="C0E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8" autoAdjust="0"/>
    <p:restoredTop sz="83314" autoAdjust="0"/>
  </p:normalViewPr>
  <p:slideViewPr>
    <p:cSldViewPr snapToGrid="0">
      <p:cViewPr>
        <p:scale>
          <a:sx n="107" d="100"/>
          <a:sy n="107" d="100"/>
        </p:scale>
        <p:origin x="46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B9B48BB-0483-482F-B6D3-C26890CAD62D}" type="datetimeFigureOut">
              <a:rPr lang="en-CA" smtClean="0"/>
              <a:t>2022-01-25</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03158F-10DD-456E-ABA4-88EAD0B2E035}" type="slidenum">
              <a:rPr lang="en-CA" smtClean="0"/>
              <a:t>‹#›</a:t>
            </a:fld>
            <a:endParaRPr lang="en-CA"/>
          </a:p>
        </p:txBody>
      </p:sp>
    </p:spTree>
    <p:extLst>
      <p:ext uri="{BB962C8B-B14F-4D97-AF65-F5344CB8AC3E}">
        <p14:creationId xmlns:p14="http://schemas.microsoft.com/office/powerpoint/2010/main" val="1420793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8471C5-42D4-4D01-9025-45FD425B4925}" type="datetimeFigureOut">
              <a:rPr lang="en-CA" smtClean="0"/>
              <a:t>2022-01-25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A99BF75-ED6C-43C6-96B0-2D0CE7A883F4}" type="slidenum">
              <a:rPr lang="en-CA" smtClean="0"/>
              <a:t>‹#›</a:t>
            </a:fld>
            <a:endParaRPr lang="en-CA"/>
          </a:p>
        </p:txBody>
      </p:sp>
    </p:spTree>
    <p:extLst>
      <p:ext uri="{BB962C8B-B14F-4D97-AF65-F5344CB8AC3E}">
        <p14:creationId xmlns:p14="http://schemas.microsoft.com/office/powerpoint/2010/main" val="207589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Individuals were able to rest, have a shower, receive a meal and shelter. </a:t>
            </a:r>
          </a:p>
          <a:p>
            <a:endParaRPr lang="en-CA" dirty="0"/>
          </a:p>
        </p:txBody>
      </p:sp>
      <p:sp>
        <p:nvSpPr>
          <p:cNvPr id="4" name="Slide Number Placeholder 3"/>
          <p:cNvSpPr>
            <a:spLocks noGrp="1"/>
          </p:cNvSpPr>
          <p:nvPr>
            <p:ph type="sldNum" sz="quarter" idx="10"/>
          </p:nvPr>
        </p:nvSpPr>
        <p:spPr/>
        <p:txBody>
          <a:bodyPr/>
          <a:lstStyle/>
          <a:p>
            <a:fld id="{FA99BF75-ED6C-43C6-96B0-2D0CE7A883F4}" type="slidenum">
              <a:rPr lang="en-CA" smtClean="0"/>
              <a:t>5</a:t>
            </a:fld>
            <a:endParaRPr lang="en-CA"/>
          </a:p>
        </p:txBody>
      </p:sp>
    </p:spTree>
    <p:extLst>
      <p:ext uri="{BB962C8B-B14F-4D97-AF65-F5344CB8AC3E}">
        <p14:creationId xmlns:p14="http://schemas.microsoft.com/office/powerpoint/2010/main" val="136289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pPr>
            <a:r>
              <a:rPr lang="en-US" sz="4300" dirty="0"/>
              <a:t>Additionally, the program focuses on proactive as well as responsive by-law enforcement of encampments on public and private property.</a:t>
            </a:r>
          </a:p>
          <a:p>
            <a:pPr lvl="1">
              <a:lnSpc>
                <a:spcPct val="110000"/>
              </a:lnSpc>
            </a:pPr>
            <a:endParaRPr lang="en-US" sz="4300" dirty="0"/>
          </a:p>
          <a:p>
            <a:pPr lvl="1">
              <a:lnSpc>
                <a:spcPct val="110000"/>
              </a:lnSpc>
            </a:pPr>
            <a:r>
              <a:rPr lang="en-US" sz="4300" dirty="0"/>
              <a:t>Roadside Operations and Forestry work closely with By-law Enforcement and the Coordinated Informed Response team to provide support by cleaning and maintaining public space in the Core Area. </a:t>
            </a:r>
          </a:p>
          <a:p>
            <a:pPr lvl="1">
              <a:lnSpc>
                <a:spcPct val="110000"/>
              </a:lnSpc>
            </a:pPr>
            <a:endParaRPr lang="en-US" sz="4300" dirty="0"/>
          </a:p>
          <a:p>
            <a:pPr lvl="1">
              <a:lnSpc>
                <a:spcPct val="110000"/>
              </a:lnSpc>
            </a:pPr>
            <a:r>
              <a:rPr lang="en-US" sz="4300" dirty="0"/>
              <a:t>This includes garbage clean up, syringe pick-up on public property and storage of individuals’ personal belongings. </a:t>
            </a:r>
          </a:p>
          <a:p>
            <a:endParaRPr lang="en-CA" dirty="0"/>
          </a:p>
        </p:txBody>
      </p:sp>
      <p:sp>
        <p:nvSpPr>
          <p:cNvPr id="4" name="Slide Number Placeholder 3"/>
          <p:cNvSpPr>
            <a:spLocks noGrp="1"/>
          </p:cNvSpPr>
          <p:nvPr>
            <p:ph type="sldNum" sz="quarter" idx="10"/>
          </p:nvPr>
        </p:nvSpPr>
        <p:spPr/>
        <p:txBody>
          <a:bodyPr/>
          <a:lstStyle/>
          <a:p>
            <a:fld id="{FA99BF75-ED6C-43C6-96B0-2D0CE7A883F4}" type="slidenum">
              <a:rPr lang="en-CA" smtClean="0"/>
              <a:t>6</a:t>
            </a:fld>
            <a:endParaRPr lang="en-CA"/>
          </a:p>
        </p:txBody>
      </p:sp>
    </p:spTree>
    <p:extLst>
      <p:ext uri="{BB962C8B-B14F-4D97-AF65-F5344CB8AC3E}">
        <p14:creationId xmlns:p14="http://schemas.microsoft.com/office/powerpoint/2010/main" val="367431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Currently </a:t>
            </a:r>
          </a:p>
          <a:p>
            <a:r>
              <a:rPr lang="en-CA" dirty="0"/>
              <a:t>10 beds for women</a:t>
            </a:r>
          </a:p>
          <a:p>
            <a:r>
              <a:rPr lang="en-CA" dirty="0"/>
              <a:t>10 general day space beds</a:t>
            </a:r>
          </a:p>
          <a:p>
            <a:r>
              <a:rPr lang="en-CA" dirty="0"/>
              <a:t>10 general overnight spaces</a:t>
            </a:r>
          </a:p>
          <a:p>
            <a:r>
              <a:rPr lang="en-CA" dirty="0"/>
              <a:t>10 indigenous spaces incorporated into a broader indigenous led response to indigenous homelessness</a:t>
            </a:r>
          </a:p>
        </p:txBody>
      </p:sp>
      <p:sp>
        <p:nvSpPr>
          <p:cNvPr id="4" name="Slide Number Placeholder 3"/>
          <p:cNvSpPr>
            <a:spLocks noGrp="1"/>
          </p:cNvSpPr>
          <p:nvPr>
            <p:ph type="sldNum" sz="quarter" idx="10"/>
          </p:nvPr>
        </p:nvSpPr>
        <p:spPr/>
        <p:txBody>
          <a:bodyPr/>
          <a:lstStyle/>
          <a:p>
            <a:fld id="{FA99BF75-ED6C-43C6-96B0-2D0CE7A883F4}" type="slidenum">
              <a:rPr lang="en-CA" smtClean="0"/>
              <a:t>7</a:t>
            </a:fld>
            <a:endParaRPr lang="en-CA"/>
          </a:p>
        </p:txBody>
      </p:sp>
    </p:spTree>
    <p:extLst>
      <p:ext uri="{BB962C8B-B14F-4D97-AF65-F5344CB8AC3E}">
        <p14:creationId xmlns:p14="http://schemas.microsoft.com/office/powerpoint/2010/main" val="100810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City established a program whereby the City or a partner agency signs the headlease to secure the housing unit for the participant. </a:t>
            </a:r>
          </a:p>
          <a:p>
            <a:endParaRPr lang="en-CA" dirty="0"/>
          </a:p>
        </p:txBody>
      </p:sp>
      <p:sp>
        <p:nvSpPr>
          <p:cNvPr id="4" name="Slide Number Placeholder 3"/>
          <p:cNvSpPr>
            <a:spLocks noGrp="1"/>
          </p:cNvSpPr>
          <p:nvPr>
            <p:ph type="sldNum" sz="quarter" idx="10"/>
          </p:nvPr>
        </p:nvSpPr>
        <p:spPr/>
        <p:txBody>
          <a:bodyPr/>
          <a:lstStyle/>
          <a:p>
            <a:fld id="{FA99BF75-ED6C-43C6-96B0-2D0CE7A883F4}" type="slidenum">
              <a:rPr lang="en-CA" smtClean="0"/>
              <a:t>8</a:t>
            </a:fld>
            <a:endParaRPr lang="en-CA"/>
          </a:p>
        </p:txBody>
      </p:sp>
    </p:spTree>
    <p:extLst>
      <p:ext uri="{BB962C8B-B14F-4D97-AF65-F5344CB8AC3E}">
        <p14:creationId xmlns:p14="http://schemas.microsoft.com/office/powerpoint/2010/main" val="344813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 Coordinated informed response</a:t>
            </a:r>
          </a:p>
          <a:p>
            <a:pPr lvl="1"/>
            <a:r>
              <a:rPr lang="en-US" dirty="0"/>
              <a:t>Manager</a:t>
            </a:r>
          </a:p>
          <a:p>
            <a:pPr lvl="1"/>
            <a:r>
              <a:rPr lang="en-US" dirty="0"/>
              <a:t>Earlier</a:t>
            </a:r>
          </a:p>
          <a:p>
            <a:pPr lvl="1"/>
            <a:r>
              <a:rPr lang="en-US" dirty="0"/>
              <a:t>Breakfast program</a:t>
            </a:r>
          </a:p>
          <a:p>
            <a:endParaRPr lang="en-CA" dirty="0"/>
          </a:p>
        </p:txBody>
      </p:sp>
      <p:sp>
        <p:nvSpPr>
          <p:cNvPr id="4" name="Slide Number Placeholder 3"/>
          <p:cNvSpPr>
            <a:spLocks noGrp="1"/>
          </p:cNvSpPr>
          <p:nvPr>
            <p:ph type="sldNum" sz="quarter" idx="10"/>
          </p:nvPr>
        </p:nvSpPr>
        <p:spPr/>
        <p:txBody>
          <a:bodyPr/>
          <a:lstStyle/>
          <a:p>
            <a:fld id="{FA99BF75-ED6C-43C6-96B0-2D0CE7A883F4}" type="slidenum">
              <a:rPr lang="en-CA" smtClean="0"/>
              <a:t>9</a:t>
            </a:fld>
            <a:endParaRPr lang="en-CA"/>
          </a:p>
        </p:txBody>
      </p:sp>
    </p:spTree>
    <p:extLst>
      <p:ext uri="{BB962C8B-B14F-4D97-AF65-F5344CB8AC3E}">
        <p14:creationId xmlns:p14="http://schemas.microsoft.com/office/powerpoint/2010/main" val="21000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A99BF75-ED6C-43C6-96B0-2D0CE7A883F4}" type="slidenum">
              <a:rPr lang="en-CA" smtClean="0"/>
              <a:t>10</a:t>
            </a:fld>
            <a:endParaRPr lang="en-CA"/>
          </a:p>
        </p:txBody>
      </p:sp>
    </p:spTree>
    <p:extLst>
      <p:ext uri="{BB962C8B-B14F-4D97-AF65-F5344CB8AC3E}">
        <p14:creationId xmlns:p14="http://schemas.microsoft.com/office/powerpoint/2010/main" val="329945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9BF75-ED6C-43C6-96B0-2D0CE7A883F4}" type="slidenum">
              <a:rPr lang="en-CA" smtClean="0"/>
              <a:t>11</a:t>
            </a:fld>
            <a:endParaRPr lang="en-CA"/>
          </a:p>
        </p:txBody>
      </p:sp>
    </p:spTree>
    <p:extLst>
      <p:ext uri="{BB962C8B-B14F-4D97-AF65-F5344CB8AC3E}">
        <p14:creationId xmlns:p14="http://schemas.microsoft.com/office/powerpoint/2010/main" val="102125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5CE5644-EB1B-4FA7-94E7-DA42B88A3975}"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176065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CE5644-EB1B-4FA7-94E7-DA42B88A3975}"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24474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CE5644-EB1B-4FA7-94E7-DA42B88A3975}"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360328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204A"/>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CE5644-EB1B-4FA7-94E7-DA42B88A3975}"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186324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E5644-EB1B-4FA7-94E7-DA42B88A3975}"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180254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5CE5644-EB1B-4FA7-94E7-DA42B88A3975}"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201939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5CE5644-EB1B-4FA7-94E7-DA42B88A3975}" type="datetimeFigureOut">
              <a:rPr lang="en-CA" smtClean="0"/>
              <a:t>2022-01-25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26938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5CE5644-EB1B-4FA7-94E7-DA42B88A3975}" type="datetimeFigureOut">
              <a:rPr lang="en-CA" smtClean="0"/>
              <a:t>2022-01-25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9074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E5644-EB1B-4FA7-94E7-DA42B88A3975}" type="datetimeFigureOut">
              <a:rPr lang="en-CA" smtClean="0"/>
              <a:t>2022-01-25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317632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CE5644-EB1B-4FA7-94E7-DA42B88A3975}"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325410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CE5644-EB1B-4FA7-94E7-DA42B88A3975}"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34ECC6-2CA8-41E0-BC50-E170AA91DF29}" type="slidenum">
              <a:rPr lang="en-CA" smtClean="0"/>
              <a:t>‹#›</a:t>
            </a:fld>
            <a:endParaRPr lang="en-CA"/>
          </a:p>
        </p:txBody>
      </p:sp>
    </p:spTree>
    <p:extLst>
      <p:ext uri="{BB962C8B-B14F-4D97-AF65-F5344CB8AC3E}">
        <p14:creationId xmlns:p14="http://schemas.microsoft.com/office/powerpoint/2010/main" val="175862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E5644-EB1B-4FA7-94E7-DA42B88A3975}" type="datetimeFigureOut">
              <a:rPr lang="en-CA" smtClean="0"/>
              <a:t>2022-01-25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4ECC6-2CA8-41E0-BC50-E170AA91DF29}" type="slidenum">
              <a:rPr lang="en-CA" smtClean="0"/>
              <a:t>‹#›</a:t>
            </a:fld>
            <a:endParaRPr lang="en-CA"/>
          </a:p>
        </p:txBody>
      </p:sp>
      <p:sp>
        <p:nvSpPr>
          <p:cNvPr id="7" name="Rectangle 6"/>
          <p:cNvSpPr/>
          <p:nvPr userDrawn="1"/>
        </p:nvSpPr>
        <p:spPr>
          <a:xfrm>
            <a:off x="0" y="4535297"/>
            <a:ext cx="504825" cy="2322703"/>
          </a:xfrm>
          <a:prstGeom prst="rect">
            <a:avLst/>
          </a:prstGeom>
          <a:solidFill>
            <a:srgbClr val="C0E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0" y="-1"/>
            <a:ext cx="504825" cy="4535297"/>
          </a:xfrm>
          <a:prstGeom prst="rect">
            <a:avLst/>
          </a:prstGeom>
          <a:solidFill>
            <a:srgbClr val="0520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635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5204A"/>
          </a:solidFill>
          <a:latin typeface="WeblySleek UI Semibold" panose="020B0702040204020203" pitchFamily="34" charset="0"/>
          <a:ea typeface="+mj-ea"/>
          <a:cs typeface="WeblySleek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eblySleek UI Semilight" panose="020B0402040204020203" pitchFamily="34" charset="0"/>
          <a:ea typeface="+mn-ea"/>
          <a:cs typeface="WeblySleek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eblySleek UI Semilight" panose="020B0402040204020203" pitchFamily="34" charset="0"/>
          <a:ea typeface="+mn-ea"/>
          <a:cs typeface="WeblySleek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eblySleek UI Semilight" panose="020B0402040204020203" pitchFamily="34" charset="0"/>
          <a:ea typeface="+mn-ea"/>
          <a:cs typeface="WeblySleek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eblySleek UI Semilight" panose="020B0402040204020203" pitchFamily="34" charset="0"/>
          <a:ea typeface="+mn-ea"/>
          <a:cs typeface="WeblySleek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eblySleek UI Semilight" panose="020B0402040204020203" pitchFamily="34" charset="0"/>
          <a:ea typeface="+mn-ea"/>
          <a:cs typeface="WeblySleek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008" t="13737" r="35464"/>
          <a:stretch/>
        </p:blipFill>
        <p:spPr>
          <a:xfrm>
            <a:off x="-85724" y="-123825"/>
            <a:ext cx="12277724" cy="4659122"/>
          </a:xfrm>
          <a:prstGeom prst="rect">
            <a:avLst/>
          </a:prstGeom>
        </p:spPr>
      </p:pic>
      <p:sp>
        <p:nvSpPr>
          <p:cNvPr id="5" name="Rectangle 4"/>
          <p:cNvSpPr/>
          <p:nvPr/>
        </p:nvSpPr>
        <p:spPr>
          <a:xfrm>
            <a:off x="0" y="4535297"/>
            <a:ext cx="2462784" cy="2322703"/>
          </a:xfrm>
          <a:prstGeom prst="rect">
            <a:avLst/>
          </a:prstGeom>
          <a:solidFill>
            <a:srgbClr val="C0E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1"/>
            <a:ext cx="2462784" cy="4535297"/>
          </a:xfrm>
          <a:prstGeom prst="rect">
            <a:avLst/>
          </a:prstGeom>
          <a:solidFill>
            <a:srgbClr val="0520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693479" y="5167953"/>
            <a:ext cx="9144000" cy="1098550"/>
          </a:xfrm>
        </p:spPr>
        <p:txBody>
          <a:bodyPr>
            <a:normAutofit fontScale="90000"/>
          </a:bodyPr>
          <a:lstStyle/>
          <a:p>
            <a:pPr algn="l"/>
            <a:r>
              <a:rPr lang="en-US" dirty="0">
                <a:solidFill>
                  <a:srgbClr val="05204A"/>
                </a:solidFill>
              </a:rPr>
              <a:t>City of  London</a:t>
            </a:r>
            <a:br>
              <a:rPr lang="en-US" dirty="0">
                <a:solidFill>
                  <a:srgbClr val="05204A"/>
                </a:solidFill>
              </a:rPr>
            </a:br>
            <a:r>
              <a:rPr lang="en-US" dirty="0">
                <a:solidFill>
                  <a:srgbClr val="05204A"/>
                </a:solidFill>
              </a:rPr>
              <a:t>Core Area Action Plan</a:t>
            </a:r>
            <a:endParaRPr lang="en-CA" dirty="0">
              <a:solidFill>
                <a:srgbClr val="05204A"/>
              </a:solidFill>
            </a:endParaRPr>
          </a:p>
        </p:txBody>
      </p:sp>
      <p:sp>
        <p:nvSpPr>
          <p:cNvPr id="3" name="Subtitle 2"/>
          <p:cNvSpPr>
            <a:spLocks noGrp="1"/>
          </p:cNvSpPr>
          <p:nvPr>
            <p:ph type="subTitle" idx="1"/>
          </p:nvPr>
        </p:nvSpPr>
        <p:spPr>
          <a:xfrm>
            <a:off x="2643758" y="3609975"/>
            <a:ext cx="7776592" cy="590550"/>
          </a:xfrm>
        </p:spPr>
        <p:txBody>
          <a:bodyPr>
            <a:noAutofit/>
          </a:bodyPr>
          <a:lstStyle/>
          <a:p>
            <a:pPr algn="l"/>
            <a:r>
              <a:rPr lang="en-US" sz="4000" dirty="0">
                <a:solidFill>
                  <a:schemeClr val="bg1"/>
                </a:solidFill>
              </a:rPr>
              <a:t>Making A Difference</a:t>
            </a:r>
            <a:endParaRPr lang="en-CA" sz="4000" dirty="0">
              <a:solidFill>
                <a:schemeClr val="bg1"/>
              </a:solidFill>
            </a:endParaRPr>
          </a:p>
        </p:txBody>
      </p:sp>
      <p:sp>
        <p:nvSpPr>
          <p:cNvPr id="7" name="Subtitle 2"/>
          <p:cNvSpPr txBox="1">
            <a:spLocks/>
          </p:cNvSpPr>
          <p:nvPr/>
        </p:nvSpPr>
        <p:spPr>
          <a:xfrm>
            <a:off x="2643758" y="5633846"/>
            <a:ext cx="9243442" cy="6272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WeblySleek UI Semilight" panose="020B0402040204020203" pitchFamily="34" charset="0"/>
                <a:ea typeface="+mn-ea"/>
                <a:cs typeface="WeblySleek UI Semilight" panose="020B04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WeblySleek UI Semilight" panose="020B0402040204020203" pitchFamily="34" charset="0"/>
                <a:ea typeface="+mn-ea"/>
                <a:cs typeface="WeblySleek UI Semilight" panose="020B04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WeblySleek UI Semilight" panose="020B0402040204020203" pitchFamily="34" charset="0"/>
                <a:ea typeface="+mn-ea"/>
                <a:cs typeface="WeblySleek UI Semilight" panose="020B04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WeblySleek UI Semilight" panose="020B0402040204020203" pitchFamily="34" charset="0"/>
                <a:ea typeface="+mn-ea"/>
                <a:cs typeface="WeblySleek UI Semilight" panose="020B04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WeblySleek UI Semilight" panose="020B0402040204020203" pitchFamily="34" charset="0"/>
                <a:ea typeface="+mn-ea"/>
                <a:cs typeface="WeblySleek UI Semilight" panose="020B04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dirty="0">
              <a:solidFill>
                <a:srgbClr val="3E92CC"/>
              </a:solidFill>
            </a:endParaRPr>
          </a:p>
        </p:txBody>
      </p:sp>
    </p:spTree>
    <p:extLst>
      <p:ext uri="{BB962C8B-B14F-4D97-AF65-F5344CB8AC3E}">
        <p14:creationId xmlns:p14="http://schemas.microsoft.com/office/powerpoint/2010/main" val="93296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a:t>
            </a:r>
            <a:endParaRPr lang="en-CA" dirty="0"/>
          </a:p>
        </p:txBody>
      </p:sp>
      <p:sp>
        <p:nvSpPr>
          <p:cNvPr id="6" name="Content Placeholder 5"/>
          <p:cNvSpPr>
            <a:spLocks noGrp="1"/>
          </p:cNvSpPr>
          <p:nvPr>
            <p:ph idx="1"/>
          </p:nvPr>
        </p:nvSpPr>
        <p:spPr>
          <a:xfrm>
            <a:off x="947738" y="1452763"/>
            <a:ext cx="7019925" cy="4899640"/>
          </a:xfrm>
        </p:spPr>
        <p:txBody>
          <a:bodyPr>
            <a:normAutofit fontScale="55000" lnSpcReduction="20000"/>
          </a:bodyPr>
          <a:lstStyle/>
          <a:p>
            <a:pPr marL="0" indent="0">
              <a:lnSpc>
                <a:spcPct val="110000"/>
              </a:lnSpc>
              <a:buNone/>
            </a:pPr>
            <a:r>
              <a:rPr lang="en-US" sz="5100" u="sng" dirty="0"/>
              <a:t>Expand case management approach</a:t>
            </a:r>
          </a:p>
          <a:p>
            <a:pPr>
              <a:lnSpc>
                <a:spcPct val="110000"/>
              </a:lnSpc>
            </a:pPr>
            <a:r>
              <a:rPr lang="en-US" sz="2900" dirty="0"/>
              <a:t>The Housing First Model emphasizes the need to focus on each individual, assess their housing needs and concurrently assess and understand their additional requirements for personal health and prosperity, such as mental health support, drug addiction counselling, physical health needs, etc. </a:t>
            </a:r>
          </a:p>
          <a:p>
            <a:pPr>
              <a:lnSpc>
                <a:spcPct val="110000"/>
              </a:lnSpc>
            </a:pPr>
            <a:endParaRPr lang="en-US" sz="2900" dirty="0"/>
          </a:p>
          <a:p>
            <a:pPr>
              <a:lnSpc>
                <a:spcPct val="110000"/>
              </a:lnSpc>
            </a:pPr>
            <a:r>
              <a:rPr lang="en-US" sz="2900" dirty="0"/>
              <a:t>City has worked collaborative with agencies to establish a case management approach to coordinating the treatment and support of the vulnerable population in the Core Area. </a:t>
            </a:r>
          </a:p>
          <a:p>
            <a:pPr>
              <a:lnSpc>
                <a:spcPct val="110000"/>
              </a:lnSpc>
            </a:pPr>
            <a:endParaRPr lang="en-US" sz="2900" dirty="0"/>
          </a:p>
          <a:p>
            <a:pPr>
              <a:lnSpc>
                <a:spcPct val="110000"/>
              </a:lnSpc>
            </a:pPr>
            <a:r>
              <a:rPr lang="en-US" sz="2900" dirty="0"/>
              <a:t>This approach has required that agencies show flexibility to try new methods of strategizing, collaborating and integrating care between organizations that may have different operational and funding priorities. </a:t>
            </a:r>
          </a:p>
          <a:p>
            <a:pPr>
              <a:lnSpc>
                <a:spcPct val="110000"/>
              </a:lnSpc>
            </a:pPr>
            <a:endParaRPr lang="en-US" sz="2900" dirty="0"/>
          </a:p>
          <a:p>
            <a:pPr>
              <a:lnSpc>
                <a:spcPct val="110000"/>
              </a:lnSpc>
            </a:pPr>
            <a:r>
              <a:rPr lang="en-US" sz="2900" dirty="0"/>
              <a:t>While sorting through logistical and operational issues has been difficult and is still in progress, the gains in efficiencies, effectiveness and outcomes have supported individuals experiencing homelessness in the City’s core.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2" r="52361"/>
          <a:stretch/>
        </p:blipFill>
        <p:spPr>
          <a:xfrm>
            <a:off x="8077200" y="-68824"/>
            <a:ext cx="4114800" cy="7070778"/>
          </a:xfrm>
          <a:prstGeom prst="rect">
            <a:avLst/>
          </a:prstGeom>
        </p:spPr>
      </p:pic>
    </p:spTree>
    <p:extLst>
      <p:ext uri="{BB962C8B-B14F-4D97-AF65-F5344CB8AC3E}">
        <p14:creationId xmlns:p14="http://schemas.microsoft.com/office/powerpoint/2010/main" val="59835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Coordinated Approach</a:t>
            </a:r>
            <a:endParaRPr lang="en-CA" dirty="0"/>
          </a:p>
        </p:txBody>
      </p:sp>
      <p:sp>
        <p:nvSpPr>
          <p:cNvPr id="5" name="Rectangle 4"/>
          <p:cNvSpPr/>
          <p:nvPr/>
        </p:nvSpPr>
        <p:spPr>
          <a:xfrm>
            <a:off x="1791419" y="3541734"/>
            <a:ext cx="1882998" cy="719667"/>
          </a:xfrm>
          <a:prstGeom prst="rect">
            <a:avLst/>
          </a:prstGeom>
          <a:solidFill>
            <a:srgbClr val="3E92CC"/>
          </a:solidFill>
          <a:ln>
            <a:solidFill>
              <a:srgbClr val="3E9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housing with supports </a:t>
            </a:r>
            <a:endParaRPr lang="en-CA" dirty="0"/>
          </a:p>
        </p:txBody>
      </p:sp>
      <p:sp>
        <p:nvSpPr>
          <p:cNvPr id="6" name="Rectangle 5"/>
          <p:cNvSpPr/>
          <p:nvPr/>
        </p:nvSpPr>
        <p:spPr>
          <a:xfrm>
            <a:off x="3959504" y="3541734"/>
            <a:ext cx="2078934" cy="719667"/>
          </a:xfrm>
          <a:prstGeom prst="rect">
            <a:avLst/>
          </a:prstGeom>
          <a:solidFill>
            <a:srgbClr val="3E92CC"/>
          </a:solidFill>
          <a:ln>
            <a:solidFill>
              <a:srgbClr val="3E9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resting places</a:t>
            </a:r>
            <a:endParaRPr lang="en-CA" dirty="0"/>
          </a:p>
        </p:txBody>
      </p:sp>
      <p:sp>
        <p:nvSpPr>
          <p:cNvPr id="7" name="Rectangle 6"/>
          <p:cNvSpPr/>
          <p:nvPr/>
        </p:nvSpPr>
        <p:spPr>
          <a:xfrm>
            <a:off x="6323525" y="3541734"/>
            <a:ext cx="2043883" cy="719667"/>
          </a:xfrm>
          <a:prstGeom prst="rect">
            <a:avLst/>
          </a:prstGeom>
          <a:solidFill>
            <a:srgbClr val="3E92CC"/>
          </a:solidFill>
          <a:ln>
            <a:solidFill>
              <a:srgbClr val="3E9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 lease program</a:t>
            </a:r>
            <a:endParaRPr lang="en-CA" dirty="0"/>
          </a:p>
        </p:txBody>
      </p:sp>
      <p:sp>
        <p:nvSpPr>
          <p:cNvPr id="8" name="Rectangle 7"/>
          <p:cNvSpPr/>
          <p:nvPr/>
        </p:nvSpPr>
        <p:spPr>
          <a:xfrm>
            <a:off x="2286001" y="4837694"/>
            <a:ext cx="7760042" cy="889000"/>
          </a:xfrm>
          <a:prstGeom prst="rect">
            <a:avLst/>
          </a:prstGeom>
          <a:solidFill>
            <a:srgbClr val="05204A"/>
          </a:solidFill>
          <a:ln>
            <a:solidFill>
              <a:srgbClr val="052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Coordinated Access System for intake, assessment and matching to available housing resources</a:t>
            </a:r>
          </a:p>
        </p:txBody>
      </p:sp>
      <p:cxnSp>
        <p:nvCxnSpPr>
          <p:cNvPr id="10" name="Straight Arrow Connector 9"/>
          <p:cNvCxnSpPr/>
          <p:nvPr/>
        </p:nvCxnSpPr>
        <p:spPr>
          <a:xfrm flipH="1" flipV="1">
            <a:off x="4990505" y="4364620"/>
            <a:ext cx="8466" cy="473074"/>
          </a:xfrm>
          <a:prstGeom prst="straightConnector1">
            <a:avLst/>
          </a:prstGeom>
          <a:ln w="38100">
            <a:solidFill>
              <a:srgbClr val="05204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644010" y="4361150"/>
            <a:ext cx="8466" cy="473074"/>
          </a:xfrm>
          <a:prstGeom prst="straightConnector1">
            <a:avLst/>
          </a:prstGeom>
          <a:ln w="38100">
            <a:solidFill>
              <a:srgbClr val="05204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337000" y="4375242"/>
            <a:ext cx="8466" cy="473074"/>
          </a:xfrm>
          <a:prstGeom prst="straightConnector1">
            <a:avLst/>
          </a:prstGeom>
          <a:ln w="38100">
            <a:solidFill>
              <a:srgbClr val="05204A"/>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52321" y="2343577"/>
            <a:ext cx="3015049" cy="838288"/>
          </a:xfrm>
          <a:prstGeom prst="rect">
            <a:avLst/>
          </a:prstGeom>
          <a:solidFill>
            <a:srgbClr val="3E92CC"/>
          </a:solidFill>
          <a:ln>
            <a:solidFill>
              <a:srgbClr val="3E9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Coordinated Informed Response</a:t>
            </a:r>
            <a:endParaRPr lang="en-CA" sz="2400" dirty="0"/>
          </a:p>
        </p:txBody>
      </p:sp>
      <p:sp>
        <p:nvSpPr>
          <p:cNvPr id="21" name="Rectangle 20"/>
          <p:cNvSpPr/>
          <p:nvPr/>
        </p:nvSpPr>
        <p:spPr>
          <a:xfrm>
            <a:off x="8517585" y="3541733"/>
            <a:ext cx="2043883" cy="719667"/>
          </a:xfrm>
          <a:prstGeom prst="rect">
            <a:avLst/>
          </a:prstGeom>
          <a:solidFill>
            <a:srgbClr val="3E92CC"/>
          </a:solidFill>
          <a:ln>
            <a:solidFill>
              <a:srgbClr val="3E9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Expanded case management</a:t>
            </a:r>
            <a:endParaRPr lang="en-CA" dirty="0"/>
          </a:p>
        </p:txBody>
      </p:sp>
      <p:cxnSp>
        <p:nvCxnSpPr>
          <p:cNvPr id="22" name="Straight Arrow Connector 21"/>
          <p:cNvCxnSpPr/>
          <p:nvPr/>
        </p:nvCxnSpPr>
        <p:spPr>
          <a:xfrm flipH="1" flipV="1">
            <a:off x="9665970" y="4361150"/>
            <a:ext cx="8466" cy="473074"/>
          </a:xfrm>
          <a:prstGeom prst="straightConnector1">
            <a:avLst/>
          </a:prstGeom>
          <a:ln w="38100">
            <a:solidFill>
              <a:srgbClr val="05204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65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25" y="1041528"/>
            <a:ext cx="9258896" cy="5816472"/>
          </a:xfrm>
          <a:prstGeom prst="rect">
            <a:avLst/>
          </a:prstGeom>
        </p:spPr>
      </p:pic>
      <p:sp>
        <p:nvSpPr>
          <p:cNvPr id="4" name="Title 3"/>
          <p:cNvSpPr>
            <a:spLocks noGrp="1"/>
          </p:cNvSpPr>
          <p:nvPr>
            <p:ph type="title"/>
          </p:nvPr>
        </p:nvSpPr>
        <p:spPr/>
        <p:txBody>
          <a:bodyPr/>
          <a:lstStyle/>
          <a:p>
            <a:r>
              <a:rPr lang="en-US" dirty="0"/>
              <a:t>Our Core Area</a:t>
            </a:r>
            <a:endParaRPr lang="en-CA" dirty="0"/>
          </a:p>
        </p:txBody>
      </p:sp>
    </p:spTree>
    <p:extLst>
      <p:ext uri="{BB962C8B-B14F-4D97-AF65-F5344CB8AC3E}">
        <p14:creationId xmlns:p14="http://schemas.microsoft.com/office/powerpoint/2010/main" val="197665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94" t="13737" r="35464" b="39840"/>
          <a:stretch/>
        </p:blipFill>
        <p:spPr>
          <a:xfrm>
            <a:off x="499534" y="4528439"/>
            <a:ext cx="11692466" cy="2507361"/>
          </a:xfrm>
          <a:prstGeom prst="rect">
            <a:avLst/>
          </a:prstGeom>
        </p:spPr>
      </p:pic>
      <p:sp>
        <p:nvSpPr>
          <p:cNvPr id="2" name="Title 1"/>
          <p:cNvSpPr>
            <a:spLocks noGrp="1"/>
          </p:cNvSpPr>
          <p:nvPr>
            <p:ph type="title"/>
          </p:nvPr>
        </p:nvSpPr>
        <p:spPr/>
        <p:txBody>
          <a:bodyPr/>
          <a:lstStyle/>
          <a:p>
            <a:r>
              <a:rPr lang="en-US" dirty="0"/>
              <a:t>Our Problem</a:t>
            </a:r>
            <a:endParaRPr lang="en-CA" dirty="0"/>
          </a:p>
        </p:txBody>
      </p:sp>
      <p:sp>
        <p:nvSpPr>
          <p:cNvPr id="3" name="Content Placeholder 2"/>
          <p:cNvSpPr>
            <a:spLocks noGrp="1"/>
          </p:cNvSpPr>
          <p:nvPr>
            <p:ph idx="1"/>
          </p:nvPr>
        </p:nvSpPr>
        <p:spPr/>
        <p:txBody>
          <a:bodyPr/>
          <a:lstStyle/>
          <a:p>
            <a:pPr marL="0" indent="0" algn="ctr">
              <a:buNone/>
            </a:pPr>
            <a:r>
              <a:rPr lang="en-US" sz="4400" dirty="0"/>
              <a:t>Despite extensive investment in London’s Core Area, issues persist that threaten its long-term success</a:t>
            </a:r>
            <a:r>
              <a:rPr lang="en-US" sz="3200" dirty="0"/>
              <a:t>.</a:t>
            </a:r>
          </a:p>
          <a:p>
            <a:pPr marL="0" indent="0">
              <a:buNone/>
            </a:pPr>
            <a:endParaRPr lang="en-CA" dirty="0"/>
          </a:p>
        </p:txBody>
      </p:sp>
    </p:spTree>
    <p:extLst>
      <p:ext uri="{BB962C8B-B14F-4D97-AF65-F5344CB8AC3E}">
        <p14:creationId xmlns:p14="http://schemas.microsoft.com/office/powerpoint/2010/main" val="8053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Approach</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997" y="234696"/>
            <a:ext cx="4453128" cy="6623304"/>
          </a:xfrm>
          <a:prstGeom prst="rect">
            <a:avLst/>
          </a:prstGeom>
        </p:spPr>
      </p:pic>
    </p:spTree>
    <p:extLst>
      <p:ext uri="{BB962C8B-B14F-4D97-AF65-F5344CB8AC3E}">
        <p14:creationId xmlns:p14="http://schemas.microsoft.com/office/powerpoint/2010/main" val="150514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a:t>
            </a:r>
            <a:endParaRPr lang="en-CA" dirty="0"/>
          </a:p>
        </p:txBody>
      </p:sp>
      <p:sp>
        <p:nvSpPr>
          <p:cNvPr id="6" name="Content Placeholder 5"/>
          <p:cNvSpPr>
            <a:spLocks noGrp="1"/>
          </p:cNvSpPr>
          <p:nvPr>
            <p:ph idx="1"/>
          </p:nvPr>
        </p:nvSpPr>
        <p:spPr>
          <a:xfrm>
            <a:off x="838200" y="1381742"/>
            <a:ext cx="7019925" cy="4899640"/>
          </a:xfrm>
        </p:spPr>
        <p:txBody>
          <a:bodyPr>
            <a:normAutofit lnSpcReduction="10000"/>
          </a:bodyPr>
          <a:lstStyle/>
          <a:p>
            <a:pPr marL="0" indent="0">
              <a:buNone/>
            </a:pPr>
            <a:r>
              <a:rPr lang="en-US" u="sng" dirty="0"/>
              <a:t>Housing stability week</a:t>
            </a:r>
          </a:p>
          <a:p>
            <a:pPr marL="0" indent="0">
              <a:buNone/>
            </a:pPr>
            <a:endParaRPr lang="en-US" dirty="0"/>
          </a:p>
          <a:p>
            <a:pPr lvl="1"/>
            <a:r>
              <a:rPr lang="en-US" sz="2100" dirty="0"/>
              <a:t>Completed in Oct 2019,Provided intensive and focused support for those suffering from homelessness. </a:t>
            </a:r>
          </a:p>
          <a:p>
            <a:pPr lvl="1"/>
            <a:endParaRPr lang="en-US" sz="2100" dirty="0"/>
          </a:p>
          <a:p>
            <a:pPr lvl="1"/>
            <a:r>
              <a:rPr lang="en-US" sz="2100" dirty="0"/>
              <a:t>Intensive attempts were made to invite those who are homeless to a large resting area (consistent with the approach used for other crisis events)</a:t>
            </a:r>
          </a:p>
          <a:p>
            <a:pPr lvl="1"/>
            <a:endParaRPr lang="en-US" sz="2100" dirty="0"/>
          </a:p>
          <a:p>
            <a:pPr lvl="1"/>
            <a:r>
              <a:rPr lang="en-US" sz="2100" dirty="0"/>
              <a:t>Multiple social service agencies supported be on-site and provided a variety of intensive supports and assistance in a coordinated and direct manner. </a:t>
            </a:r>
          </a:p>
          <a:p>
            <a:pPr lvl="1"/>
            <a:endParaRPr lang="en-US" sz="2100" dirty="0"/>
          </a:p>
          <a:p>
            <a:pPr lvl="1"/>
            <a:r>
              <a:rPr lang="en-US" sz="2100" dirty="0"/>
              <a:t>The goal was to connect each person to the health and housing services they need.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2" r="52361"/>
          <a:stretch/>
        </p:blipFill>
        <p:spPr>
          <a:xfrm>
            <a:off x="8077200" y="-68824"/>
            <a:ext cx="4114800" cy="7070778"/>
          </a:xfrm>
          <a:prstGeom prst="rect">
            <a:avLst/>
          </a:prstGeom>
        </p:spPr>
      </p:pic>
    </p:spTree>
    <p:extLst>
      <p:ext uri="{BB962C8B-B14F-4D97-AF65-F5344CB8AC3E}">
        <p14:creationId xmlns:p14="http://schemas.microsoft.com/office/powerpoint/2010/main" val="234546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a:t>
            </a:r>
            <a:endParaRPr lang="en-CA" dirty="0"/>
          </a:p>
        </p:txBody>
      </p:sp>
      <p:sp>
        <p:nvSpPr>
          <p:cNvPr id="6" name="Content Placeholder 5"/>
          <p:cNvSpPr>
            <a:spLocks noGrp="1"/>
          </p:cNvSpPr>
          <p:nvPr>
            <p:ph idx="1"/>
          </p:nvPr>
        </p:nvSpPr>
        <p:spPr>
          <a:xfrm>
            <a:off x="838200" y="1296140"/>
            <a:ext cx="7019925" cy="5335479"/>
          </a:xfrm>
        </p:spPr>
        <p:txBody>
          <a:bodyPr>
            <a:normAutofit fontScale="32500" lnSpcReduction="20000"/>
          </a:bodyPr>
          <a:lstStyle/>
          <a:p>
            <a:pPr marL="0" indent="0">
              <a:lnSpc>
                <a:spcPct val="110000"/>
              </a:lnSpc>
              <a:buNone/>
            </a:pPr>
            <a:r>
              <a:rPr lang="en-US" sz="8600" u="sng" dirty="0"/>
              <a:t>Permanent Coordinated Informed Response</a:t>
            </a:r>
          </a:p>
          <a:p>
            <a:pPr marL="0" indent="0">
              <a:lnSpc>
                <a:spcPct val="110000"/>
              </a:lnSpc>
              <a:buNone/>
            </a:pPr>
            <a:endParaRPr lang="en-US" sz="4400" u="sng" dirty="0"/>
          </a:p>
          <a:p>
            <a:pPr lvl="1">
              <a:lnSpc>
                <a:spcPct val="110000"/>
              </a:lnSpc>
            </a:pPr>
            <a:r>
              <a:rPr lang="en-US" sz="4900" dirty="0"/>
              <a:t>Responding to the challenges experienced by individuals sleeping rough or unsheltered encampments are the main focus of the Coordinated Informed Response (CIR) Program. </a:t>
            </a:r>
          </a:p>
          <a:p>
            <a:pPr lvl="1">
              <a:lnSpc>
                <a:spcPct val="110000"/>
              </a:lnSpc>
            </a:pPr>
            <a:endParaRPr lang="en-US" sz="4900" dirty="0"/>
          </a:p>
          <a:p>
            <a:pPr lvl="1">
              <a:lnSpc>
                <a:spcPct val="110000"/>
              </a:lnSpc>
            </a:pPr>
            <a:r>
              <a:rPr lang="en-US" sz="4900" dirty="0"/>
              <a:t>The program compassionately works with individuals to find safe locations for them to rest and focus on their needs to maintain housing stability. </a:t>
            </a:r>
          </a:p>
          <a:p>
            <a:pPr lvl="1">
              <a:lnSpc>
                <a:spcPct val="110000"/>
              </a:lnSpc>
            </a:pPr>
            <a:endParaRPr lang="en-US" sz="4900" dirty="0"/>
          </a:p>
          <a:p>
            <a:pPr lvl="1">
              <a:lnSpc>
                <a:spcPct val="110000"/>
              </a:lnSpc>
            </a:pPr>
            <a:r>
              <a:rPr lang="en-US" sz="4900" dirty="0"/>
              <a:t>Housing First and rapid housing models are being used for participants who choose to work towards transitioning from the street to housing stability. </a:t>
            </a:r>
          </a:p>
          <a:p>
            <a:pPr lvl="1">
              <a:lnSpc>
                <a:spcPct val="110000"/>
              </a:lnSpc>
            </a:pPr>
            <a:endParaRPr lang="en-US" sz="4900" dirty="0"/>
          </a:p>
          <a:p>
            <a:pPr lvl="1">
              <a:lnSpc>
                <a:spcPct val="110000"/>
              </a:lnSpc>
            </a:pPr>
            <a:r>
              <a:rPr lang="en-US" sz="4900" dirty="0"/>
              <a:t>Individuals who do not choose to seek rapid re-housing are connected with various services and supports depending on their needs in the moment.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2" r="52361"/>
          <a:stretch/>
        </p:blipFill>
        <p:spPr>
          <a:xfrm>
            <a:off x="8077200" y="-68824"/>
            <a:ext cx="4114800" cy="7070778"/>
          </a:xfrm>
          <a:prstGeom prst="rect">
            <a:avLst/>
          </a:prstGeom>
        </p:spPr>
      </p:pic>
    </p:spTree>
    <p:extLst>
      <p:ext uri="{BB962C8B-B14F-4D97-AF65-F5344CB8AC3E}">
        <p14:creationId xmlns:p14="http://schemas.microsoft.com/office/powerpoint/2010/main" val="3643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a:t>
            </a:r>
            <a:endParaRPr lang="en-CA" dirty="0"/>
          </a:p>
        </p:txBody>
      </p:sp>
      <p:sp>
        <p:nvSpPr>
          <p:cNvPr id="6" name="Content Placeholder 5"/>
          <p:cNvSpPr>
            <a:spLocks noGrp="1"/>
          </p:cNvSpPr>
          <p:nvPr>
            <p:ph idx="1"/>
          </p:nvPr>
        </p:nvSpPr>
        <p:spPr>
          <a:xfrm>
            <a:off x="838200" y="1435008"/>
            <a:ext cx="7019925" cy="4899640"/>
          </a:xfrm>
        </p:spPr>
        <p:txBody>
          <a:bodyPr>
            <a:normAutofit/>
          </a:bodyPr>
          <a:lstStyle/>
          <a:p>
            <a:pPr marL="0" indent="0">
              <a:lnSpc>
                <a:spcPct val="110000"/>
              </a:lnSpc>
              <a:buNone/>
            </a:pPr>
            <a:r>
              <a:rPr lang="en-US" u="sng" dirty="0"/>
              <a:t>Daytime resting spaces</a:t>
            </a:r>
          </a:p>
          <a:p>
            <a:pPr>
              <a:lnSpc>
                <a:spcPct val="110000"/>
              </a:lnSpc>
            </a:pPr>
            <a:r>
              <a:rPr lang="en-US" sz="1800" dirty="0"/>
              <a:t>Multiple daytime program places have been removed in the recent past. This has meant those who could previously access dedicated daytime program indoor spaces are forced to find other locations to spend their day. Public spaces, such as parking lots, underneath bridges, public streets, parks, riverbanks, and alleys are some of those spaces where people have chosen to rest throughout the day.</a:t>
            </a:r>
          </a:p>
          <a:p>
            <a:pPr>
              <a:lnSpc>
                <a:spcPct val="110000"/>
              </a:lnSpc>
            </a:pPr>
            <a:endParaRPr lang="en-US" sz="1800" dirty="0"/>
          </a:p>
          <a:p>
            <a:pPr>
              <a:lnSpc>
                <a:spcPct val="110000"/>
              </a:lnSpc>
            </a:pPr>
            <a:r>
              <a:rPr lang="en-US" sz="1800" dirty="0"/>
              <a:t>40 resting space beds have been made available for a mix of daytime (8AM-5PM) and overnight (9PM-7AM) use. </a:t>
            </a:r>
          </a:p>
          <a:p>
            <a:pPr>
              <a:lnSpc>
                <a:spcPct val="110000"/>
              </a:lnSpc>
            </a:pPr>
            <a:endParaRPr lang="en-US" sz="1800" dirty="0"/>
          </a:p>
          <a:p>
            <a:pPr>
              <a:lnSpc>
                <a:spcPct val="110000"/>
              </a:lnSpc>
            </a:pPr>
            <a:r>
              <a:rPr lang="en-US" sz="1800" dirty="0"/>
              <a:t>These spaces are matched through a referral process as part of the 24/7 Coordinated Informed Response initiative.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2" r="52361"/>
          <a:stretch/>
        </p:blipFill>
        <p:spPr>
          <a:xfrm>
            <a:off x="8077200" y="-68824"/>
            <a:ext cx="4114800" cy="7070778"/>
          </a:xfrm>
          <a:prstGeom prst="rect">
            <a:avLst/>
          </a:prstGeom>
        </p:spPr>
      </p:pic>
    </p:spTree>
    <p:extLst>
      <p:ext uri="{BB962C8B-B14F-4D97-AF65-F5344CB8AC3E}">
        <p14:creationId xmlns:p14="http://schemas.microsoft.com/office/powerpoint/2010/main" val="356812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a:t>
            </a:r>
            <a:endParaRPr lang="en-CA" dirty="0"/>
          </a:p>
        </p:txBody>
      </p:sp>
      <p:sp>
        <p:nvSpPr>
          <p:cNvPr id="6" name="Content Placeholder 5"/>
          <p:cNvSpPr>
            <a:spLocks noGrp="1"/>
          </p:cNvSpPr>
          <p:nvPr>
            <p:ph idx="1"/>
          </p:nvPr>
        </p:nvSpPr>
        <p:spPr>
          <a:xfrm>
            <a:off x="838200" y="1497151"/>
            <a:ext cx="7019925" cy="4899640"/>
          </a:xfrm>
        </p:spPr>
        <p:txBody>
          <a:bodyPr>
            <a:normAutofit/>
          </a:bodyPr>
          <a:lstStyle/>
          <a:p>
            <a:pPr marL="0" indent="0">
              <a:buNone/>
            </a:pPr>
            <a:r>
              <a:rPr lang="en-US" u="sng" dirty="0"/>
              <a:t>Headlease Program</a:t>
            </a:r>
          </a:p>
          <a:p>
            <a:pPr marL="0" indent="0">
              <a:buNone/>
            </a:pPr>
            <a:endParaRPr lang="en-US" sz="2000" dirty="0"/>
          </a:p>
          <a:p>
            <a:pPr lvl="1"/>
            <a:r>
              <a:rPr lang="en-US" dirty="0"/>
              <a:t>Many of London’s most marginalized population cannot meet the requirements necessary to sign a lease – due to their history, health condition or background.</a:t>
            </a:r>
          </a:p>
          <a:p>
            <a:pPr lvl="1"/>
            <a:endParaRPr lang="en-US" dirty="0"/>
          </a:p>
          <a:p>
            <a:pPr lvl="1"/>
            <a:r>
              <a:rPr lang="en-US" dirty="0"/>
              <a:t>For this reason, they can find themselves unable to obtain housing. </a:t>
            </a:r>
          </a:p>
          <a:p>
            <a:pPr lvl="1"/>
            <a:endParaRPr lang="en-US" dirty="0"/>
          </a:p>
          <a:p>
            <a:pPr lvl="1"/>
            <a:r>
              <a:rPr lang="en-US" dirty="0"/>
              <a:t>This can help to get more people in London, and the Core Area, into the housing they need.</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2" r="52361"/>
          <a:stretch/>
        </p:blipFill>
        <p:spPr>
          <a:xfrm>
            <a:off x="8077200" y="-68824"/>
            <a:ext cx="4114800" cy="7070778"/>
          </a:xfrm>
          <a:prstGeom prst="rect">
            <a:avLst/>
          </a:prstGeom>
        </p:spPr>
      </p:pic>
    </p:spTree>
    <p:extLst>
      <p:ext uri="{BB962C8B-B14F-4D97-AF65-F5344CB8AC3E}">
        <p14:creationId xmlns:p14="http://schemas.microsoft.com/office/powerpoint/2010/main" val="122673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a:t>
            </a:r>
            <a:endParaRPr lang="en-CA" dirty="0"/>
          </a:p>
        </p:txBody>
      </p:sp>
      <p:sp>
        <p:nvSpPr>
          <p:cNvPr id="6" name="Content Placeholder 5"/>
          <p:cNvSpPr>
            <a:spLocks noGrp="1"/>
          </p:cNvSpPr>
          <p:nvPr>
            <p:ph idx="1"/>
          </p:nvPr>
        </p:nvSpPr>
        <p:spPr>
          <a:xfrm>
            <a:off x="838199" y="1349406"/>
            <a:ext cx="7019925" cy="5375859"/>
          </a:xfrm>
        </p:spPr>
        <p:txBody>
          <a:bodyPr>
            <a:normAutofit fontScale="92500"/>
          </a:bodyPr>
          <a:lstStyle/>
          <a:p>
            <a:pPr marL="0" indent="0">
              <a:lnSpc>
                <a:spcPct val="110000"/>
              </a:lnSpc>
              <a:buNone/>
            </a:pPr>
            <a:r>
              <a:rPr lang="en-US" u="sng" dirty="0"/>
              <a:t>Supportive housing units</a:t>
            </a:r>
          </a:p>
          <a:p>
            <a:pPr>
              <a:lnSpc>
                <a:spcPct val="110000"/>
              </a:lnSpc>
            </a:pPr>
            <a:r>
              <a:rPr lang="en-US" dirty="0"/>
              <a:t>City partnered with a local non-profit developer to create 32 supportive housing units for individuals experiencing homelessness.</a:t>
            </a:r>
          </a:p>
          <a:p>
            <a:pPr>
              <a:lnSpc>
                <a:spcPct val="110000"/>
              </a:lnSpc>
            </a:pPr>
            <a:endParaRPr lang="en-US" dirty="0"/>
          </a:p>
          <a:p>
            <a:pPr>
              <a:lnSpc>
                <a:spcPct val="110000"/>
              </a:lnSpc>
            </a:pPr>
            <a:r>
              <a:rPr lang="en-US" dirty="0"/>
              <a:t>Individuals are being matched to units through the City’s Coordinated Access system.</a:t>
            </a:r>
          </a:p>
          <a:p>
            <a:pPr>
              <a:lnSpc>
                <a:spcPct val="110000"/>
              </a:lnSpc>
            </a:pPr>
            <a:endParaRPr lang="en-US" dirty="0"/>
          </a:p>
          <a:p>
            <a:pPr>
              <a:lnSpc>
                <a:spcPct val="110000"/>
              </a:lnSpc>
            </a:pPr>
            <a:r>
              <a:rPr lang="en-US" dirty="0"/>
              <a:t>Occupancy is expected in mid-2022.</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2" r="52361"/>
          <a:stretch/>
        </p:blipFill>
        <p:spPr>
          <a:xfrm>
            <a:off x="8077200" y="-68824"/>
            <a:ext cx="4114800" cy="7070778"/>
          </a:xfrm>
          <a:prstGeom prst="rect">
            <a:avLst/>
          </a:prstGeom>
        </p:spPr>
      </p:pic>
    </p:spTree>
    <p:extLst>
      <p:ext uri="{BB962C8B-B14F-4D97-AF65-F5344CB8AC3E}">
        <p14:creationId xmlns:p14="http://schemas.microsoft.com/office/powerpoint/2010/main" val="64730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8B5DE14AAC4DB3FAD6468FF34C3C" ma:contentTypeVersion="13" ma:contentTypeDescription="Create a new document." ma:contentTypeScope="" ma:versionID="7bc4bbdbc960209daea273b57261b5c6">
  <xsd:schema xmlns:xsd="http://www.w3.org/2001/XMLSchema" xmlns:xs="http://www.w3.org/2001/XMLSchema" xmlns:p="http://schemas.microsoft.com/office/2006/metadata/properties" xmlns:ns2="610bd5a8-85e1-4781-99a7-b957eaa29ee4" xmlns:ns3="ffe3c23d-76f0-4ee7-8581-83cf32501e09" targetNamespace="http://schemas.microsoft.com/office/2006/metadata/properties" ma:root="true" ma:fieldsID="ce66f518a36cec067b04e3460941e8c1" ns2:_="" ns3:_="">
    <xsd:import namespace="610bd5a8-85e1-4781-99a7-b957eaa29ee4"/>
    <xsd:import namespace="ffe3c23d-76f0-4ee7-8581-83cf32501e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bd5a8-85e1-4781-99a7-b957eaa29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e3c23d-76f0-4ee7-8581-83cf32501e0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A4D652-EE05-4759-A9EB-074EF4A600A0}"/>
</file>

<file path=customXml/itemProps2.xml><?xml version="1.0" encoding="utf-8"?>
<ds:datastoreItem xmlns:ds="http://schemas.openxmlformats.org/officeDocument/2006/customXml" ds:itemID="{CC6FA68C-AB71-4B05-82ED-7308A52B1294}"/>
</file>

<file path=customXml/itemProps3.xml><?xml version="1.0" encoding="utf-8"?>
<ds:datastoreItem xmlns:ds="http://schemas.openxmlformats.org/officeDocument/2006/customXml" ds:itemID="{365B8B6F-473F-4182-86B9-7741BD99E817}"/>
</file>

<file path=docProps/app.xml><?xml version="1.0" encoding="utf-8"?>
<Properties xmlns="http://schemas.openxmlformats.org/officeDocument/2006/extended-properties" xmlns:vt="http://schemas.openxmlformats.org/officeDocument/2006/docPropsVTypes">
  <TotalTime>237</TotalTime>
  <Words>774</Words>
  <Application>Microsoft Office PowerPoint</Application>
  <PresentationFormat>Widescreen</PresentationFormat>
  <Paragraphs>87</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WeblySleek UI Semibold</vt:lpstr>
      <vt:lpstr>WeblySleek UI Semilight</vt:lpstr>
      <vt:lpstr>Office Theme</vt:lpstr>
      <vt:lpstr>City of  London Core Area Action Plan</vt:lpstr>
      <vt:lpstr>Our Core Area</vt:lpstr>
      <vt:lpstr>Our Problem</vt:lpstr>
      <vt:lpstr>Our Approach</vt:lpstr>
      <vt:lpstr>Actions:</vt:lpstr>
      <vt:lpstr>Actions:</vt:lpstr>
      <vt:lpstr>Actions:</vt:lpstr>
      <vt:lpstr>Actions:</vt:lpstr>
      <vt:lpstr>Actions:</vt:lpstr>
      <vt:lpstr>Actions:</vt:lpstr>
      <vt:lpstr>A Coordinated Approach</vt:lpstr>
    </vt:vector>
  </TitlesOfParts>
  <Company>City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Killen, Kerri</dc:creator>
  <cp:lastModifiedBy>Cooper, Craig</cp:lastModifiedBy>
  <cp:revision>35</cp:revision>
  <cp:lastPrinted>2019-10-23T18:06:43Z</cp:lastPrinted>
  <dcterms:created xsi:type="dcterms:W3CDTF">2019-10-22T13:24:59Z</dcterms:created>
  <dcterms:modified xsi:type="dcterms:W3CDTF">2022-01-25T21:45:19Z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0x01010079F18B5DE14AAC4DB3FAD6468FF34C3C</vt:lpwstr>
  </property>
</Properties>
</file>